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387" r:id="rId2"/>
    <p:sldId id="328" r:id="rId3"/>
    <p:sldId id="386" r:id="rId4"/>
    <p:sldId id="342" r:id="rId5"/>
    <p:sldId id="345" r:id="rId6"/>
    <p:sldId id="344" r:id="rId7"/>
    <p:sldId id="353" r:id="rId8"/>
    <p:sldId id="380" r:id="rId9"/>
    <p:sldId id="383" r:id="rId10"/>
    <p:sldId id="352" r:id="rId11"/>
    <p:sldId id="364" r:id="rId12"/>
    <p:sldId id="381" r:id="rId13"/>
    <p:sldId id="376" r:id="rId14"/>
    <p:sldId id="356" r:id="rId15"/>
    <p:sldId id="379" r:id="rId16"/>
    <p:sldId id="332" r:id="rId17"/>
    <p:sldId id="333" r:id="rId18"/>
    <p:sldId id="366" r:id="rId19"/>
    <p:sldId id="382" r:id="rId20"/>
    <p:sldId id="384" r:id="rId21"/>
    <p:sldId id="375" r:id="rId22"/>
    <p:sldId id="377" r:id="rId23"/>
    <p:sldId id="385" r:id="rId24"/>
    <p:sldId id="358" r:id="rId25"/>
    <p:sldId id="357" r:id="rId26"/>
    <p:sldId id="365" r:id="rId2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3"/>
    <p:restoredTop sz="96646"/>
  </p:normalViewPr>
  <p:slideViewPr>
    <p:cSldViewPr snapToGrid="0" snapToObjects="1">
      <p:cViewPr varScale="1">
        <p:scale>
          <a:sx n="114" d="100"/>
          <a:sy n="114" d="100"/>
        </p:scale>
        <p:origin x="205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CC1E85-8DA2-5D45-B275-E43EDD88D374}" type="doc">
      <dgm:prSet loTypeId="urn:microsoft.com/office/officeart/2008/layout/AccentedPicture" loCatId="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s-ES"/>
        </a:p>
      </dgm:t>
    </dgm:pt>
    <dgm:pt modelId="{71108665-3174-1944-9D29-7716AD2638C2}">
      <dgm:prSet phldrT="[Texto]"/>
      <dgm:spPr/>
      <dgm:t>
        <a:bodyPr/>
        <a:lstStyle/>
        <a:p>
          <a:r>
            <a:rPr lang="en-US" b="1" i="0" noProof="0" dirty="0">
              <a:solidFill>
                <a:schemeClr val="bg2">
                  <a:lumMod val="25000"/>
                </a:schemeClr>
              </a:solidFill>
              <a:latin typeface="Avenir Black" panose="02000503020000020003" pitchFamily="2" charset="0"/>
            </a:rPr>
            <a:t>EBDH</a:t>
          </a:r>
          <a:r>
            <a:rPr lang="en-US" b="1" i="0" noProof="0" dirty="0">
              <a:solidFill>
                <a:srgbClr val="FF0000"/>
              </a:solidFill>
              <a:latin typeface="Avenir Black" panose="02000503020000020003" pitchFamily="2" charset="0"/>
            </a:rPr>
            <a:t>*</a:t>
          </a:r>
        </a:p>
        <a:p>
          <a:r>
            <a:rPr lang="en-US" b="1" i="0" noProof="0" dirty="0">
              <a:solidFill>
                <a:schemeClr val="bg2">
                  <a:lumMod val="25000"/>
                </a:schemeClr>
              </a:solidFill>
              <a:latin typeface="Avenir Black" panose="02000503020000020003" pitchFamily="2" charset="0"/>
            </a:rPr>
            <a:t>4 </a:t>
          </a:r>
          <a:r>
            <a:rPr lang="en-US" b="1" i="0" noProof="0" dirty="0" err="1">
              <a:solidFill>
                <a:schemeClr val="bg2">
                  <a:lumMod val="25000"/>
                </a:schemeClr>
              </a:solidFill>
              <a:latin typeface="Avenir Black" panose="02000503020000020003" pitchFamily="2" charset="0"/>
            </a:rPr>
            <a:t>Pilares</a:t>
          </a:r>
          <a:endParaRPr lang="en-US" b="1" i="0" noProof="0" dirty="0">
            <a:solidFill>
              <a:schemeClr val="bg2">
                <a:lumMod val="25000"/>
              </a:schemeClr>
            </a:solidFill>
            <a:latin typeface="Avenir Black" panose="02000503020000020003" pitchFamily="2" charset="0"/>
          </a:endParaRPr>
        </a:p>
      </dgm:t>
    </dgm:pt>
    <dgm:pt modelId="{B03D50C5-2D8F-F94D-89C0-A7662D84A8F3}" type="parTrans" cxnId="{6C2702E1-C783-C241-92F8-D08AC9184FCB}">
      <dgm:prSet/>
      <dgm:spPr/>
      <dgm:t>
        <a:bodyPr/>
        <a:lstStyle/>
        <a:p>
          <a:endParaRPr lang="en-US" b="0" i="0" noProof="0" dirty="0">
            <a:latin typeface="Avenir Book" panose="02000503020000020003" pitchFamily="2" charset="0"/>
          </a:endParaRPr>
        </a:p>
      </dgm:t>
    </dgm:pt>
    <dgm:pt modelId="{1AD6AB14-6695-E94D-851D-DAD0F9451875}" type="sibTrans" cxnId="{6C2702E1-C783-C241-92F8-D08AC9184FCB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en-US" sz="1600" b="0" i="0" noProof="0" dirty="0">
            <a:solidFill>
              <a:schemeClr val="accent1">
                <a:lumMod val="20000"/>
                <a:lumOff val="80000"/>
              </a:schemeClr>
            </a:solidFill>
            <a:latin typeface="Avenir Book" panose="02000503020000020003" pitchFamily="2" charset="0"/>
          </a:endParaRPr>
        </a:p>
      </dgm:t>
    </dgm:pt>
    <dgm:pt modelId="{351553C2-496C-7E40-9D7F-49F69F776B94}">
      <dgm:prSet phldrT="[Texto]" custT="1"/>
      <dgm:spPr/>
      <dgm:t>
        <a:bodyPr/>
        <a:lstStyle/>
        <a:p>
          <a:r>
            <a:rPr lang="en-US" sz="4000" b="0" i="0" noProof="0" dirty="0">
              <a:latin typeface="Avenir Book" panose="02000503020000020003" pitchFamily="2" charset="0"/>
            </a:rPr>
            <a:t>Clinicians</a:t>
          </a:r>
        </a:p>
      </dgm:t>
    </dgm:pt>
    <dgm:pt modelId="{62F74C54-B3A2-FA49-B80D-51D3C7E2FBAE}" type="parTrans" cxnId="{C4B0D5DF-B445-C44C-B04B-3EFA11C24CA7}">
      <dgm:prSet/>
      <dgm:spPr/>
      <dgm:t>
        <a:bodyPr/>
        <a:lstStyle/>
        <a:p>
          <a:endParaRPr lang="en-US" b="0" i="0" noProof="0" dirty="0">
            <a:latin typeface="Avenir Book" panose="02000503020000020003" pitchFamily="2" charset="0"/>
          </a:endParaRPr>
        </a:p>
      </dgm:t>
    </dgm:pt>
    <dgm:pt modelId="{A256474F-8D8C-1245-950A-3B9ABA1609C6}" type="sibTrans" cxnId="{C4B0D5DF-B445-C44C-B04B-3EFA11C24CA7}">
      <dgm:prSet/>
      <dgm:spPr/>
      <dgm:t>
        <a:bodyPr/>
        <a:lstStyle/>
        <a:p>
          <a:endParaRPr lang="en-US" b="0" i="0" noProof="0" dirty="0">
            <a:latin typeface="Avenir Book" panose="02000503020000020003" pitchFamily="2" charset="0"/>
          </a:endParaRPr>
        </a:p>
      </dgm:t>
    </dgm:pt>
    <dgm:pt modelId="{F82CA590-B0D9-7644-B57C-007609FB594F}">
      <dgm:prSet phldrT="[Texto]" custT="1"/>
      <dgm:spPr/>
      <dgm:t>
        <a:bodyPr/>
        <a:lstStyle/>
        <a:p>
          <a:r>
            <a:rPr lang="en-US" sz="4000" b="0" i="0" noProof="0" dirty="0">
              <a:latin typeface="Avenir Book" panose="02000503020000020003" pitchFamily="2" charset="0"/>
            </a:rPr>
            <a:t>Societies</a:t>
          </a:r>
        </a:p>
      </dgm:t>
    </dgm:pt>
    <dgm:pt modelId="{24001871-C0AF-C642-8B8A-4D53F7EBBDA3}" type="parTrans" cxnId="{53AA2D0A-457C-4A47-BB93-BF938A3A26F8}">
      <dgm:prSet/>
      <dgm:spPr/>
      <dgm:t>
        <a:bodyPr/>
        <a:lstStyle/>
        <a:p>
          <a:endParaRPr lang="en-US" b="0" i="0" noProof="0" dirty="0">
            <a:latin typeface="Avenir Book" panose="02000503020000020003" pitchFamily="2" charset="0"/>
          </a:endParaRPr>
        </a:p>
      </dgm:t>
    </dgm:pt>
    <dgm:pt modelId="{5BD6096E-2C35-404C-863B-8461CE9EEB8D}" type="sibTrans" cxnId="{53AA2D0A-457C-4A47-BB93-BF938A3A26F8}">
      <dgm:prSet/>
      <dgm:spPr/>
      <dgm:t>
        <a:bodyPr/>
        <a:lstStyle/>
        <a:p>
          <a:endParaRPr lang="en-US" b="0" i="0" noProof="0" dirty="0">
            <a:latin typeface="Avenir Book" panose="02000503020000020003" pitchFamily="2" charset="0"/>
          </a:endParaRPr>
        </a:p>
      </dgm:t>
    </dgm:pt>
    <dgm:pt modelId="{5D21E2A6-F249-8D46-9D6A-28048EA43D37}">
      <dgm:prSet phldrT="[Texto]" custT="1"/>
      <dgm:spPr/>
      <dgm:t>
        <a:bodyPr/>
        <a:lstStyle/>
        <a:p>
          <a:r>
            <a:rPr lang="en-US" sz="4000" b="0" i="0" noProof="0" dirty="0">
              <a:latin typeface="Avenir Book" panose="02000503020000020003" pitchFamily="2" charset="0"/>
            </a:rPr>
            <a:t>Policymakers </a:t>
          </a:r>
        </a:p>
      </dgm:t>
    </dgm:pt>
    <dgm:pt modelId="{DE1F3C76-EA53-5647-9E3E-7FC8E99A017A}" type="parTrans" cxnId="{D70E4E86-5FD8-9545-9214-78C86E964F45}">
      <dgm:prSet/>
      <dgm:spPr/>
      <dgm:t>
        <a:bodyPr/>
        <a:lstStyle/>
        <a:p>
          <a:endParaRPr lang="en-US" b="0" i="0" noProof="0" dirty="0">
            <a:latin typeface="Avenir Book" panose="02000503020000020003" pitchFamily="2" charset="0"/>
          </a:endParaRPr>
        </a:p>
      </dgm:t>
    </dgm:pt>
    <dgm:pt modelId="{40DAE29E-0C24-D948-9B28-7904C17EC1CD}" type="sibTrans" cxnId="{D70E4E86-5FD8-9545-9214-78C86E964F45}">
      <dgm:prSet/>
      <dgm:spPr/>
      <dgm:t>
        <a:bodyPr/>
        <a:lstStyle/>
        <a:p>
          <a:endParaRPr lang="en-US" b="0" i="0" noProof="0" dirty="0">
            <a:latin typeface="Avenir Book" panose="02000503020000020003" pitchFamily="2" charset="0"/>
          </a:endParaRPr>
        </a:p>
      </dgm:t>
    </dgm:pt>
    <dgm:pt modelId="{0300E938-AB58-C84D-8658-21C15DDB876B}">
      <dgm:prSet custT="1"/>
      <dgm:spPr/>
      <dgm:t>
        <a:bodyPr/>
        <a:lstStyle/>
        <a:p>
          <a:r>
            <a:rPr lang="en-US" sz="4000" b="0" i="0" noProof="0" dirty="0">
              <a:latin typeface="Avenir Book" panose="02000503020000020003" pitchFamily="2" charset="0"/>
            </a:rPr>
            <a:t>Patients </a:t>
          </a:r>
        </a:p>
      </dgm:t>
    </dgm:pt>
    <dgm:pt modelId="{568AB786-7FF4-D543-9BA8-51730D93FF0D}" type="parTrans" cxnId="{80F3EC2E-1A83-C748-9F0A-7B7188F9D521}">
      <dgm:prSet/>
      <dgm:spPr/>
      <dgm:t>
        <a:bodyPr/>
        <a:lstStyle/>
        <a:p>
          <a:endParaRPr lang="en-US" b="0" i="0" noProof="0" dirty="0">
            <a:latin typeface="Avenir Book" panose="02000503020000020003" pitchFamily="2" charset="0"/>
          </a:endParaRPr>
        </a:p>
      </dgm:t>
    </dgm:pt>
    <dgm:pt modelId="{820EA17E-FCE6-2F44-9765-B42CEB3A0BFF}" type="sibTrans" cxnId="{80F3EC2E-1A83-C748-9F0A-7B7188F9D521}">
      <dgm:prSet/>
      <dgm:spPr/>
      <dgm:t>
        <a:bodyPr/>
        <a:lstStyle/>
        <a:p>
          <a:endParaRPr lang="en-US" b="0" i="0" noProof="0" dirty="0">
            <a:latin typeface="Avenir Book" panose="02000503020000020003" pitchFamily="2" charset="0"/>
          </a:endParaRPr>
        </a:p>
      </dgm:t>
    </dgm:pt>
    <dgm:pt modelId="{837A6BB9-FA90-8540-B8D4-408140FFD0CA}" type="pres">
      <dgm:prSet presAssocID="{69CC1E85-8DA2-5D45-B275-E43EDD88D374}" presName="Name0" presStyleCnt="0">
        <dgm:presLayoutVars>
          <dgm:dir/>
        </dgm:presLayoutVars>
      </dgm:prSet>
      <dgm:spPr/>
    </dgm:pt>
    <dgm:pt modelId="{EE540997-25A6-A44A-9FD5-49195A74AA1B}" type="pres">
      <dgm:prSet presAssocID="{1AD6AB14-6695-E94D-851D-DAD0F9451875}" presName="picture_1" presStyleLbl="bgImgPlace1" presStyleIdx="0" presStyleCnt="1" custLinFactNeighborX="11765" custLinFactNeighborY="1825"/>
      <dgm:spPr/>
    </dgm:pt>
    <dgm:pt modelId="{1416B7D5-10E3-E940-B2B2-C44DBC94FB56}" type="pres">
      <dgm:prSet presAssocID="{71108665-3174-1944-9D29-7716AD2638C2}" presName="text_1" presStyleLbl="node1" presStyleIdx="0" presStyleCnt="0" custLinFactNeighborX="11020" custLinFactNeighborY="-51183">
        <dgm:presLayoutVars>
          <dgm:bulletEnabled val="1"/>
        </dgm:presLayoutVars>
      </dgm:prSet>
      <dgm:spPr/>
    </dgm:pt>
    <dgm:pt modelId="{2B97F82F-6D82-1540-956C-1B5E5EC227D8}" type="pres">
      <dgm:prSet presAssocID="{69CC1E85-8DA2-5D45-B275-E43EDD88D374}" presName="linV" presStyleCnt="0"/>
      <dgm:spPr/>
    </dgm:pt>
    <dgm:pt modelId="{64EA4258-9E01-A949-B797-8C4579DCD201}" type="pres">
      <dgm:prSet presAssocID="{0300E938-AB58-C84D-8658-21C15DDB876B}" presName="pair" presStyleCnt="0"/>
      <dgm:spPr/>
    </dgm:pt>
    <dgm:pt modelId="{A311D074-395C-B04A-A62B-24337E210D70}" type="pres">
      <dgm:prSet presAssocID="{0300E938-AB58-C84D-8658-21C15DDB876B}" presName="spaceH" presStyleLbl="node1" presStyleIdx="0" presStyleCnt="0"/>
      <dgm:spPr/>
    </dgm:pt>
    <dgm:pt modelId="{77859930-F334-A740-B774-7EB15690EB3A}" type="pres">
      <dgm:prSet presAssocID="{0300E938-AB58-C84D-8658-21C15DDB876B}" presName="desPictures" presStyleLbl="align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</dgm:pt>
    <dgm:pt modelId="{7D7F5EF1-9074-AF49-A600-14361DEB81A4}" type="pres">
      <dgm:prSet presAssocID="{0300E938-AB58-C84D-8658-21C15DDB876B}" presName="desTextWrapper" presStyleCnt="0"/>
      <dgm:spPr/>
    </dgm:pt>
    <dgm:pt modelId="{29FD2423-217A-D643-AF25-2566D78242ED}" type="pres">
      <dgm:prSet presAssocID="{0300E938-AB58-C84D-8658-21C15DDB876B}" presName="desText" presStyleLbl="revTx" presStyleIdx="0" presStyleCnt="4">
        <dgm:presLayoutVars>
          <dgm:bulletEnabled val="1"/>
        </dgm:presLayoutVars>
      </dgm:prSet>
      <dgm:spPr/>
    </dgm:pt>
    <dgm:pt modelId="{913E64B8-6E6D-7E4E-9937-1874D9A158B8}" type="pres">
      <dgm:prSet presAssocID="{820EA17E-FCE6-2F44-9765-B42CEB3A0BFF}" presName="spaceV" presStyleCnt="0"/>
      <dgm:spPr/>
    </dgm:pt>
    <dgm:pt modelId="{1724B473-48D6-0148-AEC6-6A5B3E3230C8}" type="pres">
      <dgm:prSet presAssocID="{351553C2-496C-7E40-9D7F-49F69F776B94}" presName="pair" presStyleCnt="0"/>
      <dgm:spPr/>
    </dgm:pt>
    <dgm:pt modelId="{B20597EE-3BC9-4641-AD17-E17853FFFCB4}" type="pres">
      <dgm:prSet presAssocID="{351553C2-496C-7E40-9D7F-49F69F776B94}" presName="spaceH" presStyleLbl="node1" presStyleIdx="0" presStyleCnt="0"/>
      <dgm:spPr/>
    </dgm:pt>
    <dgm:pt modelId="{FDA8D875-72CF-2D41-9BB4-D4A9DFB942FC}" type="pres">
      <dgm:prSet presAssocID="{351553C2-496C-7E40-9D7F-49F69F776B94}" presName="desPictures" presStyleLbl="align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</dgm:pt>
    <dgm:pt modelId="{5C90CB47-A656-374E-9FFB-EC5381BA38C7}" type="pres">
      <dgm:prSet presAssocID="{351553C2-496C-7E40-9D7F-49F69F776B94}" presName="desTextWrapper" presStyleCnt="0"/>
      <dgm:spPr/>
    </dgm:pt>
    <dgm:pt modelId="{4675C5D0-0D2D-B74F-B34E-AD13D253D5F2}" type="pres">
      <dgm:prSet presAssocID="{351553C2-496C-7E40-9D7F-49F69F776B94}" presName="desText" presStyleLbl="revTx" presStyleIdx="1" presStyleCnt="4">
        <dgm:presLayoutVars>
          <dgm:bulletEnabled val="1"/>
        </dgm:presLayoutVars>
      </dgm:prSet>
      <dgm:spPr/>
    </dgm:pt>
    <dgm:pt modelId="{C84EA4BD-5505-954F-94A8-CD5B0F10B5B4}" type="pres">
      <dgm:prSet presAssocID="{A256474F-8D8C-1245-950A-3B9ABA1609C6}" presName="spaceV" presStyleCnt="0"/>
      <dgm:spPr/>
    </dgm:pt>
    <dgm:pt modelId="{A5F5338E-AA6F-A440-8F8E-B0535A658833}" type="pres">
      <dgm:prSet presAssocID="{F82CA590-B0D9-7644-B57C-007609FB594F}" presName="pair" presStyleCnt="0"/>
      <dgm:spPr/>
    </dgm:pt>
    <dgm:pt modelId="{7627ECFD-1AA8-EB4B-8F7F-C3EB46F1A3A6}" type="pres">
      <dgm:prSet presAssocID="{F82CA590-B0D9-7644-B57C-007609FB594F}" presName="spaceH" presStyleLbl="node1" presStyleIdx="0" presStyleCnt="0"/>
      <dgm:spPr/>
    </dgm:pt>
    <dgm:pt modelId="{24601089-BAF4-9F46-9D0C-AFF039E18F7F}" type="pres">
      <dgm:prSet presAssocID="{F82CA590-B0D9-7644-B57C-007609FB594F}" presName="desPictures" presStyleLbl="align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</dgm:pt>
    <dgm:pt modelId="{CED4890B-DC02-2345-8169-44FEB6EDF434}" type="pres">
      <dgm:prSet presAssocID="{F82CA590-B0D9-7644-B57C-007609FB594F}" presName="desTextWrapper" presStyleCnt="0"/>
      <dgm:spPr/>
    </dgm:pt>
    <dgm:pt modelId="{9F08F3E3-FE55-D44C-BC78-742D0D17F000}" type="pres">
      <dgm:prSet presAssocID="{F82CA590-B0D9-7644-B57C-007609FB594F}" presName="desText" presStyleLbl="revTx" presStyleIdx="2" presStyleCnt="4">
        <dgm:presLayoutVars>
          <dgm:bulletEnabled val="1"/>
        </dgm:presLayoutVars>
      </dgm:prSet>
      <dgm:spPr/>
    </dgm:pt>
    <dgm:pt modelId="{1251E88C-945F-364B-9E88-06610AC2FCC6}" type="pres">
      <dgm:prSet presAssocID="{5BD6096E-2C35-404C-863B-8461CE9EEB8D}" presName="spaceV" presStyleCnt="0"/>
      <dgm:spPr/>
    </dgm:pt>
    <dgm:pt modelId="{36D8F1D3-7AE0-1049-95F6-5C5223B83239}" type="pres">
      <dgm:prSet presAssocID="{5D21E2A6-F249-8D46-9D6A-28048EA43D37}" presName="pair" presStyleCnt="0"/>
      <dgm:spPr/>
    </dgm:pt>
    <dgm:pt modelId="{4DF03038-8C2B-A643-8BFD-2420D0C3A514}" type="pres">
      <dgm:prSet presAssocID="{5D21E2A6-F249-8D46-9D6A-28048EA43D37}" presName="spaceH" presStyleLbl="node1" presStyleIdx="0" presStyleCnt="0"/>
      <dgm:spPr/>
    </dgm:pt>
    <dgm:pt modelId="{1376EDFF-1F57-F949-9871-5D6B329E6803}" type="pres">
      <dgm:prSet presAssocID="{5D21E2A6-F249-8D46-9D6A-28048EA43D37}" presName="desPictures" presStyleLbl="align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</dgm:pt>
    <dgm:pt modelId="{E3A7B904-12AB-6C4F-A983-54060560BD10}" type="pres">
      <dgm:prSet presAssocID="{5D21E2A6-F249-8D46-9D6A-28048EA43D37}" presName="desTextWrapper" presStyleCnt="0"/>
      <dgm:spPr/>
    </dgm:pt>
    <dgm:pt modelId="{7261323B-F3EC-0041-804D-E824D8A46925}" type="pres">
      <dgm:prSet presAssocID="{5D21E2A6-F249-8D46-9D6A-28048EA43D37}" presName="desText" presStyleLbl="revTx" presStyleIdx="3" presStyleCnt="4">
        <dgm:presLayoutVars>
          <dgm:bulletEnabled val="1"/>
        </dgm:presLayoutVars>
      </dgm:prSet>
      <dgm:spPr/>
    </dgm:pt>
    <dgm:pt modelId="{282389AD-A553-AD41-A011-4032D85E98FB}" type="pres">
      <dgm:prSet presAssocID="{69CC1E85-8DA2-5D45-B275-E43EDD88D374}" presName="maxNode" presStyleCnt="0"/>
      <dgm:spPr/>
    </dgm:pt>
    <dgm:pt modelId="{A46DA327-3D42-1D47-BBB5-930C4B29374B}" type="pres">
      <dgm:prSet presAssocID="{69CC1E85-8DA2-5D45-B275-E43EDD88D374}" presName="Name33" presStyleCnt="0"/>
      <dgm:spPr/>
    </dgm:pt>
  </dgm:ptLst>
  <dgm:cxnLst>
    <dgm:cxn modelId="{2E1AF203-781D-3A4E-A895-C46BC7F8C9F5}" type="presOf" srcId="{5D21E2A6-F249-8D46-9D6A-28048EA43D37}" destId="{7261323B-F3EC-0041-804D-E824D8A46925}" srcOrd="0" destOrd="0" presId="urn:microsoft.com/office/officeart/2008/layout/AccentedPicture"/>
    <dgm:cxn modelId="{53AA2D0A-457C-4A47-BB93-BF938A3A26F8}" srcId="{69CC1E85-8DA2-5D45-B275-E43EDD88D374}" destId="{F82CA590-B0D9-7644-B57C-007609FB594F}" srcOrd="3" destOrd="0" parTransId="{24001871-C0AF-C642-8B8A-4D53F7EBBDA3}" sibTransId="{5BD6096E-2C35-404C-863B-8461CE9EEB8D}"/>
    <dgm:cxn modelId="{80F3EC2E-1A83-C748-9F0A-7B7188F9D521}" srcId="{69CC1E85-8DA2-5D45-B275-E43EDD88D374}" destId="{0300E938-AB58-C84D-8658-21C15DDB876B}" srcOrd="1" destOrd="0" parTransId="{568AB786-7FF4-D543-9BA8-51730D93FF0D}" sibTransId="{820EA17E-FCE6-2F44-9765-B42CEB3A0BFF}"/>
    <dgm:cxn modelId="{AAFB8631-8FF1-7945-862A-C6FDB3D620ED}" type="presOf" srcId="{F82CA590-B0D9-7644-B57C-007609FB594F}" destId="{9F08F3E3-FE55-D44C-BC78-742D0D17F000}" srcOrd="0" destOrd="0" presId="urn:microsoft.com/office/officeart/2008/layout/AccentedPicture"/>
    <dgm:cxn modelId="{6A21BA53-137A-B949-B50B-05F9E3D3F499}" type="presOf" srcId="{71108665-3174-1944-9D29-7716AD2638C2}" destId="{1416B7D5-10E3-E940-B2B2-C44DBC94FB56}" srcOrd="0" destOrd="0" presId="urn:microsoft.com/office/officeart/2008/layout/AccentedPicture"/>
    <dgm:cxn modelId="{B650FC56-A867-E74B-A477-A28DA8D2AEB3}" type="presOf" srcId="{0300E938-AB58-C84D-8658-21C15DDB876B}" destId="{29FD2423-217A-D643-AF25-2566D78242ED}" srcOrd="0" destOrd="0" presId="urn:microsoft.com/office/officeart/2008/layout/AccentedPicture"/>
    <dgm:cxn modelId="{D70E4E86-5FD8-9545-9214-78C86E964F45}" srcId="{69CC1E85-8DA2-5D45-B275-E43EDD88D374}" destId="{5D21E2A6-F249-8D46-9D6A-28048EA43D37}" srcOrd="4" destOrd="0" parTransId="{DE1F3C76-EA53-5647-9E3E-7FC8E99A017A}" sibTransId="{40DAE29E-0C24-D948-9B28-7904C17EC1CD}"/>
    <dgm:cxn modelId="{741DD4C4-0BA6-CA4C-983E-F74282382D79}" type="presOf" srcId="{351553C2-496C-7E40-9D7F-49F69F776B94}" destId="{4675C5D0-0D2D-B74F-B34E-AD13D253D5F2}" srcOrd="0" destOrd="0" presId="urn:microsoft.com/office/officeart/2008/layout/AccentedPicture"/>
    <dgm:cxn modelId="{63D536DC-C882-CF4C-97CB-8FFAB6077E65}" type="presOf" srcId="{69CC1E85-8DA2-5D45-B275-E43EDD88D374}" destId="{837A6BB9-FA90-8540-B8D4-408140FFD0CA}" srcOrd="0" destOrd="0" presId="urn:microsoft.com/office/officeart/2008/layout/AccentedPicture"/>
    <dgm:cxn modelId="{C4B0D5DF-B445-C44C-B04B-3EFA11C24CA7}" srcId="{69CC1E85-8DA2-5D45-B275-E43EDD88D374}" destId="{351553C2-496C-7E40-9D7F-49F69F776B94}" srcOrd="2" destOrd="0" parTransId="{62F74C54-B3A2-FA49-B80D-51D3C7E2FBAE}" sibTransId="{A256474F-8D8C-1245-950A-3B9ABA1609C6}"/>
    <dgm:cxn modelId="{6C2702E1-C783-C241-92F8-D08AC9184FCB}" srcId="{69CC1E85-8DA2-5D45-B275-E43EDD88D374}" destId="{71108665-3174-1944-9D29-7716AD2638C2}" srcOrd="0" destOrd="0" parTransId="{B03D50C5-2D8F-F94D-89C0-A7662D84A8F3}" sibTransId="{1AD6AB14-6695-E94D-851D-DAD0F9451875}"/>
    <dgm:cxn modelId="{7D4906EE-CD4D-324C-9741-124AC9C0647D}" type="presOf" srcId="{1AD6AB14-6695-E94D-851D-DAD0F9451875}" destId="{EE540997-25A6-A44A-9FD5-49195A74AA1B}" srcOrd="0" destOrd="0" presId="urn:microsoft.com/office/officeart/2008/layout/AccentedPicture"/>
    <dgm:cxn modelId="{D2472963-8651-834D-8546-8B568D73C490}" type="presParOf" srcId="{837A6BB9-FA90-8540-B8D4-408140FFD0CA}" destId="{EE540997-25A6-A44A-9FD5-49195A74AA1B}" srcOrd="0" destOrd="0" presId="urn:microsoft.com/office/officeart/2008/layout/AccentedPicture"/>
    <dgm:cxn modelId="{7318B241-E891-AE41-A2F8-2A5883008CF8}" type="presParOf" srcId="{837A6BB9-FA90-8540-B8D4-408140FFD0CA}" destId="{1416B7D5-10E3-E940-B2B2-C44DBC94FB56}" srcOrd="1" destOrd="0" presId="urn:microsoft.com/office/officeart/2008/layout/AccentedPicture"/>
    <dgm:cxn modelId="{984D2B09-1B94-8442-A9E4-1CD05C03637E}" type="presParOf" srcId="{837A6BB9-FA90-8540-B8D4-408140FFD0CA}" destId="{2B97F82F-6D82-1540-956C-1B5E5EC227D8}" srcOrd="2" destOrd="0" presId="urn:microsoft.com/office/officeart/2008/layout/AccentedPicture"/>
    <dgm:cxn modelId="{D06F63D0-509D-F74A-8813-2A5D55BC7743}" type="presParOf" srcId="{2B97F82F-6D82-1540-956C-1B5E5EC227D8}" destId="{64EA4258-9E01-A949-B797-8C4579DCD201}" srcOrd="0" destOrd="0" presId="urn:microsoft.com/office/officeart/2008/layout/AccentedPicture"/>
    <dgm:cxn modelId="{9A134F10-D716-5C4A-BEFD-B726203CD4EF}" type="presParOf" srcId="{64EA4258-9E01-A949-B797-8C4579DCD201}" destId="{A311D074-395C-B04A-A62B-24337E210D70}" srcOrd="0" destOrd="0" presId="urn:microsoft.com/office/officeart/2008/layout/AccentedPicture"/>
    <dgm:cxn modelId="{4FC7A357-45D8-E74B-BE95-2563FFF5E5F8}" type="presParOf" srcId="{64EA4258-9E01-A949-B797-8C4579DCD201}" destId="{77859930-F334-A740-B774-7EB15690EB3A}" srcOrd="1" destOrd="0" presId="urn:microsoft.com/office/officeart/2008/layout/AccentedPicture"/>
    <dgm:cxn modelId="{2059676B-8E66-3747-B389-ED90B2283C35}" type="presParOf" srcId="{64EA4258-9E01-A949-B797-8C4579DCD201}" destId="{7D7F5EF1-9074-AF49-A600-14361DEB81A4}" srcOrd="2" destOrd="0" presId="urn:microsoft.com/office/officeart/2008/layout/AccentedPicture"/>
    <dgm:cxn modelId="{B7ABF2D4-38EC-C24C-AAC7-5122BF74C677}" type="presParOf" srcId="{7D7F5EF1-9074-AF49-A600-14361DEB81A4}" destId="{29FD2423-217A-D643-AF25-2566D78242ED}" srcOrd="0" destOrd="0" presId="urn:microsoft.com/office/officeart/2008/layout/AccentedPicture"/>
    <dgm:cxn modelId="{1A71BCFD-21D3-6542-A60F-33622A44E33F}" type="presParOf" srcId="{2B97F82F-6D82-1540-956C-1B5E5EC227D8}" destId="{913E64B8-6E6D-7E4E-9937-1874D9A158B8}" srcOrd="1" destOrd="0" presId="urn:microsoft.com/office/officeart/2008/layout/AccentedPicture"/>
    <dgm:cxn modelId="{76B5C9A2-F469-3847-9897-1485EF0E22A6}" type="presParOf" srcId="{2B97F82F-6D82-1540-956C-1B5E5EC227D8}" destId="{1724B473-48D6-0148-AEC6-6A5B3E3230C8}" srcOrd="2" destOrd="0" presId="urn:microsoft.com/office/officeart/2008/layout/AccentedPicture"/>
    <dgm:cxn modelId="{D3BB1B70-3FFD-534D-B0BA-BF110E4EE358}" type="presParOf" srcId="{1724B473-48D6-0148-AEC6-6A5B3E3230C8}" destId="{B20597EE-3BC9-4641-AD17-E17853FFFCB4}" srcOrd="0" destOrd="0" presId="urn:microsoft.com/office/officeart/2008/layout/AccentedPicture"/>
    <dgm:cxn modelId="{EB85B9DD-FCB9-534B-81D0-23C26BA76A3D}" type="presParOf" srcId="{1724B473-48D6-0148-AEC6-6A5B3E3230C8}" destId="{FDA8D875-72CF-2D41-9BB4-D4A9DFB942FC}" srcOrd="1" destOrd="0" presId="urn:microsoft.com/office/officeart/2008/layout/AccentedPicture"/>
    <dgm:cxn modelId="{C1E8ABCB-4AA9-0D4F-BF28-AFCB1A01E4ED}" type="presParOf" srcId="{1724B473-48D6-0148-AEC6-6A5B3E3230C8}" destId="{5C90CB47-A656-374E-9FFB-EC5381BA38C7}" srcOrd="2" destOrd="0" presId="urn:microsoft.com/office/officeart/2008/layout/AccentedPicture"/>
    <dgm:cxn modelId="{B39489E0-5CA2-784E-AC0B-68F3FCD5123B}" type="presParOf" srcId="{5C90CB47-A656-374E-9FFB-EC5381BA38C7}" destId="{4675C5D0-0D2D-B74F-B34E-AD13D253D5F2}" srcOrd="0" destOrd="0" presId="urn:microsoft.com/office/officeart/2008/layout/AccentedPicture"/>
    <dgm:cxn modelId="{8A3A9EB4-8EAD-F443-B87C-A3B13FACCC15}" type="presParOf" srcId="{2B97F82F-6D82-1540-956C-1B5E5EC227D8}" destId="{C84EA4BD-5505-954F-94A8-CD5B0F10B5B4}" srcOrd="3" destOrd="0" presId="urn:microsoft.com/office/officeart/2008/layout/AccentedPicture"/>
    <dgm:cxn modelId="{13C8EE2E-F811-A04A-A362-D93442DD235E}" type="presParOf" srcId="{2B97F82F-6D82-1540-956C-1B5E5EC227D8}" destId="{A5F5338E-AA6F-A440-8F8E-B0535A658833}" srcOrd="4" destOrd="0" presId="urn:microsoft.com/office/officeart/2008/layout/AccentedPicture"/>
    <dgm:cxn modelId="{D5C8B4CD-3882-FA47-AD6E-42EC4285BF02}" type="presParOf" srcId="{A5F5338E-AA6F-A440-8F8E-B0535A658833}" destId="{7627ECFD-1AA8-EB4B-8F7F-C3EB46F1A3A6}" srcOrd="0" destOrd="0" presId="urn:microsoft.com/office/officeart/2008/layout/AccentedPicture"/>
    <dgm:cxn modelId="{7642E941-C36B-C743-96A2-17D1EE836FF6}" type="presParOf" srcId="{A5F5338E-AA6F-A440-8F8E-B0535A658833}" destId="{24601089-BAF4-9F46-9D0C-AFF039E18F7F}" srcOrd="1" destOrd="0" presId="urn:microsoft.com/office/officeart/2008/layout/AccentedPicture"/>
    <dgm:cxn modelId="{0E318C89-2C4E-7441-B4DB-7C45B3278053}" type="presParOf" srcId="{A5F5338E-AA6F-A440-8F8E-B0535A658833}" destId="{CED4890B-DC02-2345-8169-44FEB6EDF434}" srcOrd="2" destOrd="0" presId="urn:microsoft.com/office/officeart/2008/layout/AccentedPicture"/>
    <dgm:cxn modelId="{D17B6020-2B02-5743-9682-41A2FC088F1F}" type="presParOf" srcId="{CED4890B-DC02-2345-8169-44FEB6EDF434}" destId="{9F08F3E3-FE55-D44C-BC78-742D0D17F000}" srcOrd="0" destOrd="0" presId="urn:microsoft.com/office/officeart/2008/layout/AccentedPicture"/>
    <dgm:cxn modelId="{41AAC1AD-21D5-4E4B-A480-D544A94B9475}" type="presParOf" srcId="{2B97F82F-6D82-1540-956C-1B5E5EC227D8}" destId="{1251E88C-945F-364B-9E88-06610AC2FCC6}" srcOrd="5" destOrd="0" presId="urn:microsoft.com/office/officeart/2008/layout/AccentedPicture"/>
    <dgm:cxn modelId="{91209BF2-6A8A-D446-9254-29E951F3CD8D}" type="presParOf" srcId="{2B97F82F-6D82-1540-956C-1B5E5EC227D8}" destId="{36D8F1D3-7AE0-1049-95F6-5C5223B83239}" srcOrd="6" destOrd="0" presId="urn:microsoft.com/office/officeart/2008/layout/AccentedPicture"/>
    <dgm:cxn modelId="{013939BD-D539-D54F-9CA3-A7AFD392BF24}" type="presParOf" srcId="{36D8F1D3-7AE0-1049-95F6-5C5223B83239}" destId="{4DF03038-8C2B-A643-8BFD-2420D0C3A514}" srcOrd="0" destOrd="0" presId="urn:microsoft.com/office/officeart/2008/layout/AccentedPicture"/>
    <dgm:cxn modelId="{774C3B8E-0C01-F544-A445-B29874ABD1AD}" type="presParOf" srcId="{36D8F1D3-7AE0-1049-95F6-5C5223B83239}" destId="{1376EDFF-1F57-F949-9871-5D6B329E6803}" srcOrd="1" destOrd="0" presId="urn:microsoft.com/office/officeart/2008/layout/AccentedPicture"/>
    <dgm:cxn modelId="{CC45921F-1A15-D24D-A6C4-3BDE88E25BDD}" type="presParOf" srcId="{36D8F1D3-7AE0-1049-95F6-5C5223B83239}" destId="{E3A7B904-12AB-6C4F-A983-54060560BD10}" srcOrd="2" destOrd="0" presId="urn:microsoft.com/office/officeart/2008/layout/AccentedPicture"/>
    <dgm:cxn modelId="{227F2BA2-98F0-064F-BA8A-921888EA95B5}" type="presParOf" srcId="{E3A7B904-12AB-6C4F-A983-54060560BD10}" destId="{7261323B-F3EC-0041-804D-E824D8A46925}" srcOrd="0" destOrd="0" presId="urn:microsoft.com/office/officeart/2008/layout/AccentedPicture"/>
    <dgm:cxn modelId="{166CE874-79C2-3B48-B0BB-1F3D20F641E2}" type="presParOf" srcId="{837A6BB9-FA90-8540-B8D4-408140FFD0CA}" destId="{282389AD-A553-AD41-A011-4032D85E98FB}" srcOrd="3" destOrd="0" presId="urn:microsoft.com/office/officeart/2008/layout/AccentedPicture"/>
    <dgm:cxn modelId="{D9C329F0-21C6-5C4A-B210-FC9EDA894E03}" type="presParOf" srcId="{282389AD-A553-AD41-A011-4032D85E98FB}" destId="{A46DA327-3D42-1D47-BBB5-930C4B29374B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540997-25A6-A44A-9FD5-49195A74AA1B}">
      <dsp:nvSpPr>
        <dsp:cNvPr id="0" name=""/>
        <dsp:cNvSpPr/>
      </dsp:nvSpPr>
      <dsp:spPr>
        <a:xfrm>
          <a:off x="1518054" y="230869"/>
          <a:ext cx="2628939" cy="3353239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16B7D5-10E3-E940-B2B2-C44DBC94FB56}">
      <dsp:nvSpPr>
        <dsp:cNvPr id="0" name=""/>
        <dsp:cNvSpPr/>
      </dsp:nvSpPr>
      <dsp:spPr>
        <a:xfrm>
          <a:off x="1536993" y="347066"/>
          <a:ext cx="2024283" cy="201194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b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i="0" kern="1200" noProof="0" dirty="0">
              <a:solidFill>
                <a:schemeClr val="bg2">
                  <a:lumMod val="25000"/>
                </a:schemeClr>
              </a:solidFill>
              <a:latin typeface="Avenir Black" panose="02000503020000020003" pitchFamily="2" charset="0"/>
            </a:rPr>
            <a:t>EBDH</a:t>
          </a:r>
          <a:r>
            <a:rPr lang="en-US" sz="4000" b="1" i="0" kern="1200" noProof="0" dirty="0">
              <a:solidFill>
                <a:srgbClr val="FF0000"/>
              </a:solidFill>
              <a:latin typeface="Avenir Black" panose="02000503020000020003" pitchFamily="2" charset="0"/>
            </a:rPr>
            <a:t>*</a:t>
          </a:r>
        </a:p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i="0" kern="1200" noProof="0" dirty="0">
              <a:solidFill>
                <a:schemeClr val="bg2">
                  <a:lumMod val="25000"/>
                </a:schemeClr>
              </a:solidFill>
              <a:latin typeface="Avenir Black" panose="02000503020000020003" pitchFamily="2" charset="0"/>
            </a:rPr>
            <a:t>4 </a:t>
          </a:r>
          <a:r>
            <a:rPr lang="en-US" sz="4000" b="1" i="0" kern="1200" noProof="0" dirty="0" err="1">
              <a:solidFill>
                <a:schemeClr val="bg2">
                  <a:lumMod val="25000"/>
                </a:schemeClr>
              </a:solidFill>
              <a:latin typeface="Avenir Black" panose="02000503020000020003" pitchFamily="2" charset="0"/>
            </a:rPr>
            <a:t>Pilares</a:t>
          </a:r>
          <a:endParaRPr lang="en-US" sz="4000" b="1" i="0" kern="1200" noProof="0" dirty="0">
            <a:solidFill>
              <a:schemeClr val="bg2">
                <a:lumMod val="25000"/>
              </a:schemeClr>
            </a:solidFill>
            <a:latin typeface="Avenir Black" panose="02000503020000020003" pitchFamily="2" charset="0"/>
          </a:endParaRPr>
        </a:p>
      </dsp:txBody>
      <dsp:txXfrm>
        <a:off x="1536993" y="347066"/>
        <a:ext cx="2024283" cy="2011943"/>
      </dsp:txXfrm>
    </dsp:sp>
    <dsp:sp modelId="{77859930-F334-A740-B774-7EB15690EB3A}">
      <dsp:nvSpPr>
        <dsp:cNvPr id="0" name=""/>
        <dsp:cNvSpPr/>
      </dsp:nvSpPr>
      <dsp:spPr>
        <a:xfrm>
          <a:off x="3431872" y="2011"/>
          <a:ext cx="811654" cy="81165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FD2423-217A-D643-AF25-2566D78242ED}">
      <dsp:nvSpPr>
        <dsp:cNvPr id="0" name=""/>
        <dsp:cNvSpPr/>
      </dsp:nvSpPr>
      <dsp:spPr>
        <a:xfrm>
          <a:off x="4243526" y="2011"/>
          <a:ext cx="2841482" cy="811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0" tIns="50800" rIns="101600" bIns="508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0" i="0" kern="1200" noProof="0" dirty="0">
              <a:latin typeface="Avenir Book" panose="02000503020000020003" pitchFamily="2" charset="0"/>
            </a:rPr>
            <a:t>Patients </a:t>
          </a:r>
        </a:p>
      </dsp:txBody>
      <dsp:txXfrm>
        <a:off x="4243526" y="2011"/>
        <a:ext cx="2841482" cy="811654"/>
      </dsp:txXfrm>
    </dsp:sp>
    <dsp:sp modelId="{FDA8D875-72CF-2D41-9BB4-D4A9DFB942FC}">
      <dsp:nvSpPr>
        <dsp:cNvPr id="0" name=""/>
        <dsp:cNvSpPr/>
      </dsp:nvSpPr>
      <dsp:spPr>
        <a:xfrm>
          <a:off x="3431872" y="959762"/>
          <a:ext cx="811654" cy="81165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75C5D0-0D2D-B74F-B34E-AD13D253D5F2}">
      <dsp:nvSpPr>
        <dsp:cNvPr id="0" name=""/>
        <dsp:cNvSpPr/>
      </dsp:nvSpPr>
      <dsp:spPr>
        <a:xfrm>
          <a:off x="4243526" y="959762"/>
          <a:ext cx="2841482" cy="811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0" tIns="50800" rIns="101600" bIns="508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0" i="0" kern="1200" noProof="0" dirty="0">
              <a:latin typeface="Avenir Book" panose="02000503020000020003" pitchFamily="2" charset="0"/>
            </a:rPr>
            <a:t>Clinicians</a:t>
          </a:r>
        </a:p>
      </dsp:txBody>
      <dsp:txXfrm>
        <a:off x="4243526" y="959762"/>
        <a:ext cx="2841482" cy="811654"/>
      </dsp:txXfrm>
    </dsp:sp>
    <dsp:sp modelId="{24601089-BAF4-9F46-9D0C-AFF039E18F7F}">
      <dsp:nvSpPr>
        <dsp:cNvPr id="0" name=""/>
        <dsp:cNvSpPr/>
      </dsp:nvSpPr>
      <dsp:spPr>
        <a:xfrm>
          <a:off x="3431872" y="1917514"/>
          <a:ext cx="811654" cy="81165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08F3E3-FE55-D44C-BC78-742D0D17F000}">
      <dsp:nvSpPr>
        <dsp:cNvPr id="0" name=""/>
        <dsp:cNvSpPr/>
      </dsp:nvSpPr>
      <dsp:spPr>
        <a:xfrm>
          <a:off x="4243526" y="1917514"/>
          <a:ext cx="2841482" cy="811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0" tIns="50800" rIns="101600" bIns="508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0" i="0" kern="1200" noProof="0" dirty="0">
              <a:latin typeface="Avenir Book" panose="02000503020000020003" pitchFamily="2" charset="0"/>
            </a:rPr>
            <a:t>Societies</a:t>
          </a:r>
        </a:p>
      </dsp:txBody>
      <dsp:txXfrm>
        <a:off x="4243526" y="1917514"/>
        <a:ext cx="2841482" cy="811654"/>
      </dsp:txXfrm>
    </dsp:sp>
    <dsp:sp modelId="{1376EDFF-1F57-F949-9871-5D6B329E6803}">
      <dsp:nvSpPr>
        <dsp:cNvPr id="0" name=""/>
        <dsp:cNvSpPr/>
      </dsp:nvSpPr>
      <dsp:spPr>
        <a:xfrm>
          <a:off x="3431872" y="2875266"/>
          <a:ext cx="811654" cy="811654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61323B-F3EC-0041-804D-E824D8A46925}">
      <dsp:nvSpPr>
        <dsp:cNvPr id="0" name=""/>
        <dsp:cNvSpPr/>
      </dsp:nvSpPr>
      <dsp:spPr>
        <a:xfrm>
          <a:off x="4243526" y="2875266"/>
          <a:ext cx="2841482" cy="811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0" tIns="50800" rIns="101600" bIns="508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0" i="0" kern="1200" noProof="0" dirty="0">
              <a:latin typeface="Avenir Book" panose="02000503020000020003" pitchFamily="2" charset="0"/>
            </a:rPr>
            <a:t>Policymakers </a:t>
          </a:r>
        </a:p>
      </dsp:txBody>
      <dsp:txXfrm>
        <a:off x="4243526" y="2875266"/>
        <a:ext cx="2841482" cy="811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54311-22C9-5B4F-9E98-58D034FF7B41}" type="datetimeFigureOut">
              <a:rPr lang="es-MX" smtClean="0"/>
              <a:t>17/09/2021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616087-B673-5E47-8A29-CED2C26740BC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4055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71B10A-60F5-FD46-8AB0-6BE73E8583C8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78429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71B10A-60F5-FD46-8AB0-6BE73E8583C8}" type="slidenum">
              <a:rPr lang="es-MX" smtClean="0"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21435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71B10A-60F5-FD46-8AB0-6BE73E8583C8}" type="slidenum">
              <a:rPr lang="es-MX" smtClean="0"/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21209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71B10A-60F5-FD46-8AB0-6BE73E8583C8}" type="slidenum">
              <a:rPr lang="es-MX" smtClean="0"/>
              <a:t>17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32392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71B10A-60F5-FD46-8AB0-6BE73E8583C8}" type="slidenum">
              <a:rPr lang="es-MX" smtClean="0"/>
              <a:t>18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059828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879EA-A3D8-644C-87D9-A1E7BC2BAE99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73703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71B10A-60F5-FD46-8AB0-6BE73E8583C8}" type="slidenum">
              <a:rPr lang="es-MX" smtClean="0"/>
              <a:t>20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48157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71B10A-60F5-FD46-8AB0-6BE73E8583C8}" type="slidenum">
              <a:rPr lang="es-MX" smtClean="0"/>
              <a:t>21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117184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71B10A-60F5-FD46-8AB0-6BE73E8583C8}" type="slidenum">
              <a:rPr lang="es-MX" smtClean="0"/>
              <a:t>23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07933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71B10A-60F5-FD46-8AB0-6BE73E8583C8}" type="slidenum">
              <a:rPr lang="es-MX" smtClean="0"/>
              <a:t>24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695134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71B10A-60F5-FD46-8AB0-6BE73E8583C8}" type="slidenum">
              <a:rPr lang="es-MX" smtClean="0"/>
              <a:t>25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0352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71B10A-60F5-FD46-8AB0-6BE73E8583C8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2438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71B10A-60F5-FD46-8AB0-6BE73E8583C8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4230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71B10A-60F5-FD46-8AB0-6BE73E8583C8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6894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venir Book" panose="02000503020000020003" pitchFamily="2" charset="0"/>
              </a:rPr>
              <a:t> 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71B10A-60F5-FD46-8AB0-6BE73E8583C8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5023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venir Book" panose="02000503020000020003" pitchFamily="2" charset="0"/>
              </a:rPr>
              <a:t> 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71B10A-60F5-FD46-8AB0-6BE73E8583C8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2353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A human right can be defined in accordance to its foundation, its duty-bearers and its content or scope.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71B10A-60F5-FD46-8AB0-6BE73E8583C8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86788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71B10A-60F5-FD46-8AB0-6BE73E8583C8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8273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71B10A-60F5-FD46-8AB0-6BE73E8583C8}" type="slidenum">
              <a:rPr lang="es-MX" smtClean="0"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11609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DAC904-F740-644A-ADC5-B0A4276D07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238D09B-17C9-A147-9A34-9C9655E2BE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1238A1-AAB6-2444-9E97-14298CB0C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175A-3060-0949-A6F3-CCE18BFD6EB9}" type="datetimeFigureOut">
              <a:rPr lang="es-MX" smtClean="0"/>
              <a:t>17/09/2021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BC2708-5A21-B542-BA97-89677767B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BAA489-67B5-A148-81DA-692C3B590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8DF56-4B78-794C-BFC1-069B049ACA0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2131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470DA6-FFAE-D74A-BC57-C8E8C4310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98F85B7-C2C5-DE4D-9CE5-3E279B21C7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664A0A-06BE-AD41-8C34-0D9C97E50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175A-3060-0949-A6F3-CCE18BFD6EB9}" type="datetimeFigureOut">
              <a:rPr lang="es-MX" smtClean="0"/>
              <a:t>17/09/2021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421495-BB98-214B-8EB8-4794290E6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4DBC40-C781-7C47-98EF-DDA6E11CD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8DF56-4B78-794C-BFC1-069B049ACA0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68066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8835FCC-FBAF-9C43-AB47-3989F54F42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C925DC9-6451-7341-BC5E-FE6F72880F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6D41E3-57DB-CD4F-83F6-5CA8ADE55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175A-3060-0949-A6F3-CCE18BFD6EB9}" type="datetimeFigureOut">
              <a:rPr lang="es-MX" smtClean="0"/>
              <a:t>17/09/2021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F8DE5C-8EF0-204E-9DE9-F10649F81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B26A8D-6698-6643-AFA1-5787C4425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8DF56-4B78-794C-BFC1-069B049ACA0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88654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B670D81-5E6F-0646-B1D7-77C22F8B1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1C4AB-B8FE-EC4D-B4B5-6DCA88E7274B}" type="datetimeFigureOut">
              <a:rPr lang="es-MX" smtClean="0"/>
              <a:t>17/09/2021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130174F-5970-A24E-A631-D14545CA7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13BD550-1278-8F46-9A6E-5B9082A54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CA65-6CB5-C34F-A344-F2362C47619F}" type="slidenum">
              <a:rPr lang="es-MX" smtClean="0"/>
              <a:t>‹#›</a:t>
            </a:fld>
            <a:endParaRPr lang="es-MX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156E8B6C-63AA-7D40-A5F8-5869F0B2F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2918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D2FBA6-78AA-E145-8BDD-2179CF452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6F0794-DBD9-3247-AF0D-560F440BF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0E85267-1C14-ED40-AF2D-4E343BBB1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175A-3060-0949-A6F3-CCE18BFD6EB9}" type="datetimeFigureOut">
              <a:rPr lang="es-MX" smtClean="0"/>
              <a:t>17/09/2021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11E6F5-5C38-4A40-9755-9930CDB92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7CAC64-5909-734F-9CFF-CA084E767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8DF56-4B78-794C-BFC1-069B049ACA0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0036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923D7E-733F-CC44-9DD2-5AF5DA537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1ED4182-6E7A-B84F-A816-4221FBFB4C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A2A772E-1DA4-BE43-B833-5D6ED2A82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175A-3060-0949-A6F3-CCE18BFD6EB9}" type="datetimeFigureOut">
              <a:rPr lang="es-MX" smtClean="0"/>
              <a:t>17/09/2021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8E5486-94A2-5547-B10B-A23F548BA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D987D7-F167-E245-8E39-2F1686387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8DF56-4B78-794C-BFC1-069B049ACA0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9241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EA0312-28C2-9F49-AAA5-B32E774F3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72A58E-5597-8A4F-8189-B3ED540722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42A5300-0BFF-5F41-B665-B39570178B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27BB45-3181-A84E-BA90-BAC461503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175A-3060-0949-A6F3-CCE18BFD6EB9}" type="datetimeFigureOut">
              <a:rPr lang="es-MX" smtClean="0"/>
              <a:t>17/09/2021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30AD493-6841-8F49-B15D-EA296D000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6A5B781-4ADF-814B-9C9C-7BF80B488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8DF56-4B78-794C-BFC1-069B049ACA0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0649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A32440-80C8-3545-A55A-9D1906E85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409D45F-BFA8-D14A-8E6C-54D875F38C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626E8AF-B04B-4847-AA34-AA14D99BEE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FE9C1AB-09DC-1746-8FF5-E77DEC48FD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D1B3F77-540F-6D47-B135-2F0DAEEAFF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326DB0E-9801-F142-9185-2170E8164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175A-3060-0949-A6F3-CCE18BFD6EB9}" type="datetimeFigureOut">
              <a:rPr lang="es-MX" smtClean="0"/>
              <a:t>17/09/2021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9243030-FA1C-A04C-9AE0-252A901DA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428C2A0-AD69-7C49-A08E-2FBD9713A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8DF56-4B78-794C-BFC1-069B049ACA0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9508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EB4DEA-6F08-D545-9206-3ADEE131C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6272133-3F84-914B-871D-1C34A9491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175A-3060-0949-A6F3-CCE18BFD6EB9}" type="datetimeFigureOut">
              <a:rPr lang="es-MX" smtClean="0"/>
              <a:t>17/09/2021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B74D706-2AEC-F142-A18A-D2974DA23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1FEEEA2-CF4F-9440-A963-B12F53907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8DF56-4B78-794C-BFC1-069B049ACA0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9506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F867D5C-8019-7546-8840-1A77C9D4E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175A-3060-0949-A6F3-CCE18BFD6EB9}" type="datetimeFigureOut">
              <a:rPr lang="es-MX" smtClean="0"/>
              <a:t>17/09/2021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0F70E55-7F04-4047-8CBA-1949816D8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AC41CAF-3EE9-D347-9920-72F3CB0CE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8DF56-4B78-794C-BFC1-069B049ACA0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84711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7ABA12-7D7A-D648-BFED-AEE94C61C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014242-254A-0F46-B17C-002E6AE88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D14082E-48F2-BC40-B708-1A4285ED63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EE1E4DB-87F3-1B47-B8E6-1451D4B70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175A-3060-0949-A6F3-CCE18BFD6EB9}" type="datetimeFigureOut">
              <a:rPr lang="es-MX" smtClean="0"/>
              <a:t>17/09/2021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BF3F631-18DF-0E48-B6AA-1909F2A5B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EDB1C78-1247-C94A-92F7-6CDD5EE2C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8DF56-4B78-794C-BFC1-069B049ACA0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6285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8EAFE8-5AB2-894E-A8B7-3E700590F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E0BECD1-D206-6647-B577-13B4EBB03C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E3A29D0-F4C0-F344-B880-A2D1F8C28E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D0804EB-6B07-E044-AB00-BBAC637C4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175A-3060-0949-A6F3-CCE18BFD6EB9}" type="datetimeFigureOut">
              <a:rPr lang="es-MX" smtClean="0"/>
              <a:t>17/09/2021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E7635D7-5177-484B-8E1B-A84BB4685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45B2A8D-EF07-034E-A34D-1087420EF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8DF56-4B78-794C-BFC1-069B049ACA0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2927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EF5E4FE-8EDC-9042-88AA-B7CA81175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988C871-3345-BA4C-9AE7-DC24B4FCF2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C7D98C-EE04-3E49-B780-89E3E42518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0175A-3060-0949-A6F3-CCE18BFD6EB9}" type="datetimeFigureOut">
              <a:rPr lang="es-MX" smtClean="0"/>
              <a:t>17/09/2021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513117-6313-CB4D-B2D9-CAEA2E6388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CC963B-9A31-C647-ACF7-DF91CD2B6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8DF56-4B78-794C-BFC1-069B049ACA0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7377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authors.elsevier.com/a/1d5nSxUE3bV8~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9D71D385-5906-E646-8B38-208E9988B7C5}"/>
              </a:ext>
            </a:extLst>
          </p:cNvPr>
          <p:cNvSpPr txBox="1">
            <a:spLocks/>
          </p:cNvSpPr>
          <p:nvPr/>
        </p:nvSpPr>
        <p:spPr>
          <a:xfrm>
            <a:off x="1722648" y="2492956"/>
            <a:ext cx="9542017" cy="289697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err="1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  <a:ea typeface="Trebuchet MS" panose="020B0603020202020204" pitchFamily="34" charset="0"/>
                <a:cs typeface="Times New Roman" panose="02020603050405020304" pitchFamily="18" charset="0"/>
              </a:rPr>
              <a:t>Nutrición</a:t>
            </a:r>
            <a:r>
              <a:rPr lang="en-US" sz="4000" b="1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  <a:ea typeface="Trebuchet MS" panose="020B0603020202020204" pitchFamily="34" charset="0"/>
                <a:cs typeface="Times New Roman" panose="02020603050405020304" pitchFamily="18" charset="0"/>
              </a:rPr>
              <a:t>Clínica</a:t>
            </a:r>
            <a:r>
              <a:rPr lang="en-US" sz="4000" b="1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  <a:ea typeface="Trebuchet MS" panose="020B0603020202020204" pitchFamily="34" charset="0"/>
                <a:cs typeface="Times New Roman" panose="02020603050405020304" pitchFamily="18" charset="0"/>
              </a:rPr>
              <a:t> y Derechos Humanos </a:t>
            </a:r>
            <a:br>
              <a:rPr lang="en-US" sz="4000" b="1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  <a:ea typeface="Trebuchet MS" panose="020B0603020202020204" pitchFamily="34" charset="0"/>
                <a:cs typeface="Times New Roman" panose="02020603050405020304" pitchFamily="18" charset="0"/>
              </a:rPr>
            </a:br>
            <a:br>
              <a:rPr lang="en-US" sz="4000" b="1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  <a:ea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  <a:ea typeface="Trebuchet MS" panose="020B0603020202020204" pitchFamily="34" charset="0"/>
                <a:cs typeface="Times New Roman" panose="02020603050405020304" pitchFamily="18" charset="0"/>
              </a:rPr>
              <a:t>Un </a:t>
            </a:r>
            <a:r>
              <a:rPr lang="en-US" sz="4000" b="1" dirty="0" err="1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  <a:ea typeface="Trebuchet MS" panose="020B0603020202020204" pitchFamily="34" charset="0"/>
                <a:cs typeface="Times New Roman" panose="02020603050405020304" pitchFamily="18" charset="0"/>
              </a:rPr>
              <a:t>artículo</a:t>
            </a:r>
            <a:r>
              <a:rPr lang="en-US" sz="4000" b="1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  <a:ea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US" sz="4000" b="1" dirty="0" err="1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  <a:ea typeface="Trebuchet MS" panose="020B0603020202020204" pitchFamily="34" charset="0"/>
                <a:cs typeface="Times New Roman" panose="02020603050405020304" pitchFamily="18" charset="0"/>
              </a:rPr>
              <a:t>posición</a:t>
            </a:r>
            <a:r>
              <a:rPr lang="en-US" sz="4000" b="1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  <a:ea typeface="Trebuchet MS" panose="020B0603020202020204" pitchFamily="34" charset="0"/>
                <a:cs typeface="Times New Roman" panose="02020603050405020304" pitchFamily="18" charset="0"/>
              </a:rPr>
              <a:t>internacional</a:t>
            </a:r>
            <a:r>
              <a:rPr lang="en-US" sz="4000" b="1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br>
              <a:rPr lang="en-GB" sz="1800" b="1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  <a:ea typeface="Trebuchet MS" panose="020B0603020202020204" pitchFamily="34" charset="0"/>
                <a:cs typeface="Times New Roman" panose="02020603050405020304" pitchFamily="18" charset="0"/>
              </a:rPr>
            </a:br>
            <a:endParaRPr lang="en-GB" b="1" dirty="0">
              <a:solidFill>
                <a:schemeClr val="bg2">
                  <a:lumMod val="25000"/>
                </a:schemeClr>
              </a:solidFill>
              <a:latin typeface="Avenir Black" panose="02000503020000020003" pitchFamily="2" charset="0"/>
            </a:endParaRPr>
          </a:p>
        </p:txBody>
      </p:sp>
      <p:pic>
        <p:nvPicPr>
          <p:cNvPr id="3" name="Image 3">
            <a:extLst>
              <a:ext uri="{FF2B5EF4-FFF2-40B4-BE49-F238E27FC236}">
                <a16:creationId xmlns:a16="http://schemas.microsoft.com/office/drawing/2014/main" id="{C5BA275D-3524-4C46-A4C5-814F6CD22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9715" y="398860"/>
            <a:ext cx="2652100" cy="96873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FF4901C-B9A7-2C44-8B3D-E3D41C0715E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7595266" y="1121896"/>
            <a:ext cx="6858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4493B2D-9EB7-E540-B458-1040E024C0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7589"/>
            <a:ext cx="1647731" cy="164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236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64AF23-FD24-9641-8F54-0D863DE55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5711" y="3729756"/>
            <a:ext cx="7010400" cy="3194809"/>
          </a:xfrm>
        </p:spPr>
        <p:txBody>
          <a:bodyPr>
            <a:normAutofit fontScale="92500" lnSpcReduction="10000"/>
          </a:bodyPr>
          <a:lstStyle/>
          <a:p>
            <a:pPr indent="0">
              <a:buNone/>
            </a:pPr>
            <a:r>
              <a:rPr lang="es-ES_tradnl" dirty="0">
                <a:latin typeface="Avenir Book" panose="02000503020000020003" pitchFamily="2" charset="0"/>
              </a:rPr>
              <a:t> </a:t>
            </a:r>
          </a:p>
          <a:p>
            <a:pPr indent="0">
              <a:buNone/>
            </a:pPr>
            <a:r>
              <a:rPr lang="es-ES_tradnl" b="1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  <a:cs typeface="Arial" panose="020B0604020202020204" pitchFamily="34" charset="0"/>
              </a:rPr>
              <a:t>Por el contrario:</a:t>
            </a:r>
          </a:p>
          <a:p>
            <a:pPr marL="685800" indent="-457200"/>
            <a:r>
              <a:rPr lang="es-ES_tradnl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El enfoque basado en los derechos humanos implica que, desde el punto de vista ético, debe tomarse la mejor decisión para el paciente</a:t>
            </a:r>
          </a:p>
          <a:p>
            <a:pPr marL="685800" indent="-457200"/>
            <a:r>
              <a:rPr lang="es-ES_tradnl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  <a:cs typeface="Arial" panose="020B0604020202020204" pitchFamily="34" charset="0"/>
              </a:rPr>
              <a:t>Esto puede incluir, en determinadas circunstancias, la decisión de no alimentar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3CC065F-003F-C34B-AE3A-A65E2FF32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2199" y="2653574"/>
            <a:ext cx="3245105" cy="21523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0017342-ACC0-4556-AB4E-16DAF7F594CA}"/>
              </a:ext>
            </a:extLst>
          </p:cNvPr>
          <p:cNvSpPr txBox="1"/>
          <p:nvPr/>
        </p:nvSpPr>
        <p:spPr>
          <a:xfrm>
            <a:off x="1385480" y="1548531"/>
            <a:ext cx="66104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No estamos defendiendo: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_tradnl" sz="2800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El derecho a no sufrir de desnutrición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_tradnl" sz="2800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La obligación de alimentar a todos los pacientes en cualquier etapa de la vida y a cualquier costo</a:t>
            </a:r>
            <a:endParaRPr lang="es-ES_tradnl" sz="2800" dirty="0">
              <a:latin typeface="Avenir Book" panose="02000503020000020003" pitchFamily="2" charset="0"/>
              <a:cs typeface="Calibri" panose="020F050202020403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963A16D-9BBD-824F-AFDB-2E37A2CD1F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19636" cy="1319636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AF5C2FCF-2DB0-474E-BF6B-40F7420CF8D1}"/>
              </a:ext>
            </a:extLst>
          </p:cNvPr>
          <p:cNvSpPr txBox="1">
            <a:spLocks/>
          </p:cNvSpPr>
          <p:nvPr/>
        </p:nvSpPr>
        <p:spPr>
          <a:xfrm>
            <a:off x="2002230" y="-24704"/>
            <a:ext cx="10189770" cy="14098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4200" b="1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Nutrición Clínica y Derechos Humanos</a:t>
            </a:r>
          </a:p>
        </p:txBody>
      </p:sp>
    </p:spTree>
    <p:extLst>
      <p:ext uri="{BB962C8B-B14F-4D97-AF65-F5344CB8AC3E}">
        <p14:creationId xmlns:p14="http://schemas.microsoft.com/office/powerpoint/2010/main" val="1205858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053D350-AE4E-4A14-A131-C8724A5CB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220" y="1760613"/>
            <a:ext cx="5590537" cy="4351338"/>
          </a:xfrm>
        </p:spPr>
        <p:txBody>
          <a:bodyPr/>
          <a:lstStyle/>
          <a:p>
            <a:pPr marL="0" indent="0">
              <a:buNone/>
            </a:pPr>
            <a:r>
              <a:rPr lang="es-ES_tradnl" b="1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El fundamento del Derecho al  cuidado nutricional es:</a:t>
            </a:r>
          </a:p>
          <a:p>
            <a:pPr marL="0" indent="0">
              <a:buNone/>
            </a:pPr>
            <a:endParaRPr lang="es-ES_tradnl" dirty="0">
              <a:solidFill>
                <a:schemeClr val="bg2">
                  <a:lumMod val="25000"/>
                </a:schemeClr>
              </a:solidFill>
              <a:latin typeface="Avenir Book" panose="02000503020000020003" pitchFamily="2" charset="0"/>
            </a:endParaRPr>
          </a:p>
          <a:p>
            <a:r>
              <a:rPr lang="es-ES_tradnl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La dignidad humana</a:t>
            </a:r>
          </a:p>
          <a:p>
            <a:r>
              <a:rPr lang="es-ES_tradnl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Principios éticos</a:t>
            </a:r>
            <a:endParaRPr lang="es-ES_tradnl" dirty="0">
              <a:latin typeface="Avenir Book" panose="02000503020000020003" pitchFamily="2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5303261-4640-AB4D-A2B7-677948F4B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6171" y="2265302"/>
            <a:ext cx="4337628" cy="278533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6E7EB92-8C54-3241-AF96-7262E15BAA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319636" cy="1319636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9D1ECAB8-8BF1-EB4D-B456-7EE16D7E9D96}"/>
              </a:ext>
            </a:extLst>
          </p:cNvPr>
          <p:cNvSpPr txBox="1">
            <a:spLocks/>
          </p:cNvSpPr>
          <p:nvPr/>
        </p:nvSpPr>
        <p:spPr>
          <a:xfrm>
            <a:off x="1784947" y="111098"/>
            <a:ext cx="10189770" cy="14098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200" b="1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Nutrición Clínica y Derechos Humanos</a:t>
            </a:r>
          </a:p>
        </p:txBody>
      </p:sp>
    </p:spTree>
    <p:extLst>
      <p:ext uri="{BB962C8B-B14F-4D97-AF65-F5344CB8AC3E}">
        <p14:creationId xmlns:p14="http://schemas.microsoft.com/office/powerpoint/2010/main" val="215985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053D350-AE4E-4A14-A131-C8724A5CB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545" y="1912339"/>
            <a:ext cx="7034817" cy="4351338"/>
          </a:xfrm>
        </p:spPr>
        <p:txBody>
          <a:bodyPr/>
          <a:lstStyle/>
          <a:p>
            <a:pPr marL="0" indent="0">
              <a:buNone/>
            </a:pPr>
            <a:r>
              <a:rPr lang="es-ES_tradnl" sz="3600" b="1" dirty="0">
                <a:latin typeface="Avenir Book" panose="02000503020000020003" pitchFamily="2" charset="0"/>
              </a:rPr>
              <a:t>  </a:t>
            </a:r>
            <a:r>
              <a:rPr lang="es-ES_tradnl" sz="3600" b="1" dirty="0">
                <a:latin typeface="Avenir Black" panose="02000503020000020003" pitchFamily="2" charset="0"/>
              </a:rPr>
              <a:t>Los titulares de obligaciones</a:t>
            </a:r>
          </a:p>
          <a:p>
            <a:r>
              <a:rPr lang="es-ES_tradnl" dirty="0">
                <a:latin typeface="Avenir Book" panose="02000503020000020003" pitchFamily="2" charset="0"/>
              </a:rPr>
              <a:t>El Estado y los responsables políticos</a:t>
            </a:r>
          </a:p>
          <a:p>
            <a:r>
              <a:rPr lang="es-ES_tradnl" dirty="0">
                <a:latin typeface="Avenir Book" panose="02000503020000020003" pitchFamily="2" charset="0"/>
              </a:rPr>
              <a:t>Los gestores institucionales</a:t>
            </a:r>
          </a:p>
          <a:p>
            <a:r>
              <a:rPr lang="es-ES_tradnl" dirty="0">
                <a:latin typeface="Avenir Book" panose="02000503020000020003" pitchFamily="2" charset="0"/>
              </a:rPr>
              <a:t>Profesionales sanitarios y cuidadores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5B25E323-DB29-48E4-81C6-5BA1576B33AE}"/>
              </a:ext>
            </a:extLst>
          </p:cNvPr>
          <p:cNvSpPr txBox="1">
            <a:spLocks/>
          </p:cNvSpPr>
          <p:nvPr/>
        </p:nvSpPr>
        <p:spPr>
          <a:xfrm>
            <a:off x="840067" y="4746625"/>
            <a:ext cx="10513731" cy="1629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2800" dirty="0">
                <a:latin typeface="Avenir Book" panose="02000503020000020003" pitchFamily="2" charset="0"/>
              </a:rPr>
              <a:t>El </a:t>
            </a:r>
            <a:r>
              <a:rPr lang="en-GB" sz="2800" dirty="0" err="1">
                <a:latin typeface="Avenir Book" panose="02000503020000020003" pitchFamily="2" charset="0"/>
              </a:rPr>
              <a:t>derecho</a:t>
            </a:r>
            <a:r>
              <a:rPr lang="en-GB" sz="2800" dirty="0">
                <a:latin typeface="Avenir Book" panose="02000503020000020003" pitchFamily="2" charset="0"/>
              </a:rPr>
              <a:t> </a:t>
            </a:r>
            <a:r>
              <a:rPr lang="en-GB" sz="2800" dirty="0" err="1">
                <a:latin typeface="Avenir Book" panose="02000503020000020003" pitchFamily="2" charset="0"/>
              </a:rPr>
              <a:t>humano</a:t>
            </a:r>
            <a:r>
              <a:rPr lang="en-GB" sz="2800" dirty="0">
                <a:latin typeface="Avenir Book" panose="02000503020000020003" pitchFamily="2" charset="0"/>
              </a:rPr>
              <a:t> a la </a:t>
            </a:r>
            <a:r>
              <a:rPr lang="en-GB" sz="2800" dirty="0" err="1">
                <a:latin typeface="Avenir Book" panose="02000503020000020003" pitchFamily="2" charset="0"/>
              </a:rPr>
              <a:t>atención</a:t>
            </a:r>
            <a:r>
              <a:rPr lang="en-GB" sz="2800" dirty="0">
                <a:latin typeface="Avenir Book" panose="02000503020000020003" pitchFamily="2" charset="0"/>
              </a:rPr>
              <a:t> </a:t>
            </a:r>
            <a:r>
              <a:rPr lang="en-GB" sz="2800" dirty="0" err="1">
                <a:latin typeface="Avenir Book" panose="02000503020000020003" pitchFamily="2" charset="0"/>
              </a:rPr>
              <a:t>nutricional</a:t>
            </a:r>
            <a:r>
              <a:rPr lang="en-GB" sz="2800" dirty="0">
                <a:latin typeface="Avenir Book" panose="02000503020000020003" pitchFamily="2" charset="0"/>
              </a:rPr>
              <a:t> </a:t>
            </a:r>
            <a:r>
              <a:rPr lang="en-GB" sz="2800" dirty="0" err="1">
                <a:latin typeface="Avenir Book" panose="02000503020000020003" pitchFamily="2" charset="0"/>
              </a:rPr>
              <a:t>debe</a:t>
            </a:r>
            <a:r>
              <a:rPr lang="en-GB" sz="2800" dirty="0">
                <a:latin typeface="Avenir Book" panose="02000503020000020003" pitchFamily="2" charset="0"/>
              </a:rPr>
              <a:t> </a:t>
            </a:r>
            <a:r>
              <a:rPr lang="en-GB" sz="2800" dirty="0" err="1">
                <a:latin typeface="Avenir Book" panose="02000503020000020003" pitchFamily="2" charset="0"/>
              </a:rPr>
              <a:t>ser</a:t>
            </a:r>
            <a:r>
              <a:rPr lang="en-GB" sz="2800" dirty="0">
                <a:latin typeface="Avenir Book" panose="02000503020000020003" pitchFamily="2" charset="0"/>
              </a:rPr>
              <a:t> el </a:t>
            </a:r>
            <a:r>
              <a:rPr lang="en-GB" sz="2800" dirty="0" err="1">
                <a:latin typeface="Avenir Book" panose="02000503020000020003" pitchFamily="2" charset="0"/>
              </a:rPr>
              <a:t>objetivo</a:t>
            </a:r>
            <a:r>
              <a:rPr lang="en-GB" sz="2800" dirty="0">
                <a:latin typeface="Avenir Book" panose="02000503020000020003" pitchFamily="2" charset="0"/>
              </a:rPr>
              <a:t> de las </a:t>
            </a:r>
            <a:r>
              <a:rPr lang="en-GB" sz="2800" dirty="0" err="1">
                <a:latin typeface="Avenir Book" panose="02000503020000020003" pitchFamily="2" charset="0"/>
              </a:rPr>
              <a:t>políticas</a:t>
            </a:r>
            <a:r>
              <a:rPr lang="en-GB" sz="2800" dirty="0">
                <a:latin typeface="Avenir Book" panose="02000503020000020003" pitchFamily="2" charset="0"/>
              </a:rPr>
              <a:t> y </a:t>
            </a:r>
            <a:r>
              <a:rPr lang="en-GB" sz="2800" dirty="0" err="1">
                <a:latin typeface="Avenir Book" panose="02000503020000020003" pitchFamily="2" charset="0"/>
              </a:rPr>
              <a:t>los</a:t>
            </a:r>
            <a:r>
              <a:rPr lang="en-GB" sz="2800" dirty="0">
                <a:latin typeface="Avenir Book" panose="02000503020000020003" pitchFamily="2" charset="0"/>
              </a:rPr>
              <a:t> </a:t>
            </a:r>
            <a:r>
              <a:rPr lang="en-GB" sz="2800" dirty="0" err="1">
                <a:latin typeface="Avenir Book" panose="02000503020000020003" pitchFamily="2" charset="0"/>
              </a:rPr>
              <a:t>programas</a:t>
            </a:r>
            <a:r>
              <a:rPr lang="en-GB" sz="2800" dirty="0">
                <a:latin typeface="Avenir Book" panose="02000503020000020003" pitchFamily="2" charset="0"/>
              </a:rPr>
              <a:t> </a:t>
            </a:r>
            <a:r>
              <a:rPr lang="en-GB" sz="2800" dirty="0" err="1">
                <a:latin typeface="Avenir Book" panose="02000503020000020003" pitchFamily="2" charset="0"/>
              </a:rPr>
              <a:t>estatales</a:t>
            </a:r>
            <a:r>
              <a:rPr lang="en-GB" sz="2800" dirty="0">
                <a:latin typeface="Avenir Book" panose="02000503020000020003" pitchFamily="2" charset="0"/>
              </a:rPr>
              <a:t>, </a:t>
            </a:r>
            <a:r>
              <a:rPr lang="en-GB" sz="2800" dirty="0" err="1">
                <a:latin typeface="Avenir Book" panose="02000503020000020003" pitchFamily="2" charset="0"/>
              </a:rPr>
              <a:t>independientemente</a:t>
            </a:r>
            <a:r>
              <a:rPr lang="en-GB" sz="2800" dirty="0">
                <a:latin typeface="Avenir Book" panose="02000503020000020003" pitchFamily="2" charset="0"/>
              </a:rPr>
              <a:t> de </a:t>
            </a:r>
            <a:r>
              <a:rPr lang="en-GB" sz="2800" dirty="0" err="1">
                <a:latin typeface="Avenir Book" panose="02000503020000020003" pitchFamily="2" charset="0"/>
              </a:rPr>
              <a:t>su</a:t>
            </a:r>
            <a:r>
              <a:rPr lang="en-GB" sz="2800" dirty="0">
                <a:latin typeface="Avenir Book" panose="02000503020000020003" pitchFamily="2" charset="0"/>
              </a:rPr>
              <a:t> </a:t>
            </a:r>
            <a:r>
              <a:rPr lang="en-GB" sz="2800" dirty="0" err="1">
                <a:latin typeface="Avenir Book" panose="02000503020000020003" pitchFamily="2" charset="0"/>
              </a:rPr>
              <a:t>origen</a:t>
            </a:r>
            <a:r>
              <a:rPr lang="en-GB" sz="2800" dirty="0">
                <a:latin typeface="Avenir Book" panose="02000503020000020003" pitchFamily="2" charset="0"/>
              </a:rPr>
              <a:t> </a:t>
            </a:r>
            <a:r>
              <a:rPr lang="en-GB" sz="2800" dirty="0" err="1">
                <a:latin typeface="Avenir Book" panose="02000503020000020003" pitchFamily="2" charset="0"/>
              </a:rPr>
              <a:t>económico</a:t>
            </a:r>
            <a:r>
              <a:rPr lang="en-GB" sz="2800" dirty="0">
                <a:latin typeface="Avenir Book" panose="02000503020000020003" pitchFamily="2" charset="0"/>
              </a:rPr>
              <a:t>, social, cultural, </a:t>
            </a:r>
            <a:r>
              <a:rPr lang="en-GB" sz="2800" dirty="0" err="1">
                <a:latin typeface="Avenir Book" panose="02000503020000020003" pitchFamily="2" charset="0"/>
              </a:rPr>
              <a:t>religioso</a:t>
            </a:r>
            <a:r>
              <a:rPr lang="en-GB" sz="2800" dirty="0">
                <a:latin typeface="Avenir Book" panose="02000503020000020003" pitchFamily="2" charset="0"/>
              </a:rPr>
              <a:t> o </a:t>
            </a:r>
            <a:r>
              <a:rPr lang="en-GB" sz="2800" dirty="0" err="1">
                <a:latin typeface="Avenir Book" panose="02000503020000020003" pitchFamily="2" charset="0"/>
              </a:rPr>
              <a:t>político</a:t>
            </a:r>
            <a:endParaRPr lang="en-GB" sz="2800" dirty="0">
              <a:latin typeface="Avenir Book" panose="02000503020000020003" pitchFamily="2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B2C928F-FAC3-CA4E-928B-57E0CB2046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3837" y="2048016"/>
            <a:ext cx="3509961" cy="168976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63DFACC-7E50-E946-AA01-4C8F493E3C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319636" cy="1319636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25157505-AF75-E44C-86EB-3FADAE22F07B}"/>
              </a:ext>
            </a:extLst>
          </p:cNvPr>
          <p:cNvSpPr txBox="1">
            <a:spLocks/>
          </p:cNvSpPr>
          <p:nvPr/>
        </p:nvSpPr>
        <p:spPr>
          <a:xfrm>
            <a:off x="1558610" y="89020"/>
            <a:ext cx="10189770" cy="14098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200" b="1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Nutrición Clínica y Derechos Humanos</a:t>
            </a:r>
          </a:p>
        </p:txBody>
      </p:sp>
    </p:spTree>
    <p:extLst>
      <p:ext uri="{BB962C8B-B14F-4D97-AF65-F5344CB8AC3E}">
        <p14:creationId xmlns:p14="http://schemas.microsoft.com/office/powerpoint/2010/main" val="3358333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4">
            <a:extLst>
              <a:ext uri="{FF2B5EF4-FFF2-40B4-BE49-F238E27FC236}">
                <a16:creationId xmlns:a16="http://schemas.microsoft.com/office/drawing/2014/main" id="{79454FD5-1807-4C1C-99F0-3AE741C8F5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3210325" y="0"/>
            <a:ext cx="6806285" cy="6806285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761B4461-4078-4CA6-BCE6-9507CD727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046" y="2606530"/>
            <a:ext cx="9404663" cy="1325563"/>
          </a:xfrm>
        </p:spPr>
        <p:txBody>
          <a:bodyPr>
            <a:noAutofit/>
          </a:bodyPr>
          <a:lstStyle/>
          <a:p>
            <a:pPr>
              <a:lnSpc>
                <a:spcPts val="5200"/>
              </a:lnSpc>
            </a:pPr>
            <a:r>
              <a:rPr lang="en-US" b="1" spc="217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¿</a:t>
            </a:r>
            <a:r>
              <a:rPr lang="en-US" b="1" spc="217" dirty="0" err="1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Cómo</a:t>
            </a:r>
            <a:r>
              <a:rPr lang="en-US" b="1" spc="217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 </a:t>
            </a:r>
            <a:r>
              <a:rPr lang="en-US" b="1" spc="217" dirty="0" err="1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puede</a:t>
            </a:r>
            <a:r>
              <a:rPr lang="en-US" b="1" spc="217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 el </a:t>
            </a:r>
            <a:r>
              <a:rPr lang="en-US" b="1" spc="217" dirty="0" err="1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enfoque</a:t>
            </a:r>
            <a:r>
              <a:rPr lang="en-US" b="1" spc="217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 </a:t>
            </a:r>
            <a:r>
              <a:rPr lang="en-US" b="1" spc="217" dirty="0" err="1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basado</a:t>
            </a:r>
            <a:r>
              <a:rPr lang="en-US" b="1" spc="217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 </a:t>
            </a:r>
            <a:r>
              <a:rPr lang="en-US" b="1" spc="217" dirty="0" err="1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en</a:t>
            </a:r>
            <a:r>
              <a:rPr lang="en-US" b="1" spc="217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 </a:t>
            </a:r>
            <a:r>
              <a:rPr lang="en-US" b="1" spc="217" dirty="0" err="1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los</a:t>
            </a:r>
            <a:r>
              <a:rPr lang="en-US" b="1" spc="217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 derechos </a:t>
            </a:r>
            <a:r>
              <a:rPr lang="en-US" b="1" spc="217" dirty="0" err="1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humanos</a:t>
            </a:r>
            <a:r>
              <a:rPr lang="en-US" b="1" spc="217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 </a:t>
            </a:r>
            <a:r>
              <a:rPr lang="en-US" b="1" spc="217" dirty="0" err="1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beneficiar</a:t>
            </a:r>
            <a:r>
              <a:rPr lang="en-US" b="1" spc="217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 a la </a:t>
            </a:r>
            <a:r>
              <a:rPr lang="en-US" b="1" spc="217" dirty="0" err="1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nutrición</a:t>
            </a:r>
            <a:r>
              <a:rPr lang="en-US" b="1" spc="217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 </a:t>
            </a:r>
            <a:r>
              <a:rPr lang="en-US" b="1" spc="217" dirty="0" err="1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clínica</a:t>
            </a:r>
            <a:r>
              <a:rPr lang="en-US" b="1" spc="217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 y la </a:t>
            </a:r>
            <a:r>
              <a:rPr lang="en-US" b="1" spc="217" dirty="0" err="1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atención</a:t>
            </a:r>
            <a:r>
              <a:rPr lang="en-US" b="1" spc="217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 al </a:t>
            </a:r>
            <a:r>
              <a:rPr lang="en-US" b="1" spc="217" dirty="0" err="1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paciente</a:t>
            </a:r>
            <a:r>
              <a:rPr lang="en-US" b="1" spc="217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30087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37AC3003-3C69-2549-81EE-65D14C9BEA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5900943"/>
              </p:ext>
            </p:extLst>
          </p:nvPr>
        </p:nvGraphicFramePr>
        <p:xfrm>
          <a:off x="-955505" y="1790197"/>
          <a:ext cx="8293768" cy="3688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DD56F505-8903-FF42-A861-592BCE18AACD}"/>
              </a:ext>
            </a:extLst>
          </p:cNvPr>
          <p:cNvSpPr/>
          <p:nvPr/>
        </p:nvSpPr>
        <p:spPr>
          <a:xfrm>
            <a:off x="6315875" y="637705"/>
            <a:ext cx="5557159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0000"/>
                </a:solidFill>
                <a:latin typeface="Avenir Book" panose="02000503020000020003" pitchFamily="2" charset="0"/>
              </a:rPr>
              <a:t>Todos</a:t>
            </a:r>
            <a:r>
              <a:rPr lang="en-US" sz="2000" dirty="0">
                <a:solidFill>
                  <a:srgbClr val="000000"/>
                </a:solidFill>
                <a:latin typeface="Avenir Book" panose="02000503020000020003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venir Book" panose="02000503020000020003" pitchFamily="2" charset="0"/>
              </a:rPr>
              <a:t>los</a:t>
            </a:r>
            <a:r>
              <a:rPr lang="en-US" sz="2000" dirty="0">
                <a:solidFill>
                  <a:srgbClr val="000000"/>
                </a:solidFill>
                <a:latin typeface="Avenir Book" panose="02000503020000020003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venir Book" panose="02000503020000020003" pitchFamily="2" charset="0"/>
              </a:rPr>
              <a:t>pacientes</a:t>
            </a:r>
            <a:r>
              <a:rPr lang="en-US" sz="2000" dirty="0">
                <a:solidFill>
                  <a:srgbClr val="000000"/>
                </a:solidFill>
                <a:latin typeface="Avenir Book" panose="02000503020000020003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venir Book" panose="02000503020000020003" pitchFamily="2" charset="0"/>
              </a:rPr>
              <a:t>tienen</a:t>
            </a:r>
            <a:r>
              <a:rPr lang="en-US" sz="2000" dirty="0">
                <a:solidFill>
                  <a:srgbClr val="000000"/>
                </a:solidFill>
                <a:latin typeface="Avenir Book" panose="02000503020000020003" pitchFamily="2" charset="0"/>
              </a:rPr>
              <a:t> derecho a </a:t>
            </a:r>
            <a:r>
              <a:rPr lang="en-US" sz="2000" dirty="0" err="1">
                <a:solidFill>
                  <a:srgbClr val="000000"/>
                </a:solidFill>
                <a:latin typeface="Avenir Book" panose="02000503020000020003" pitchFamily="2" charset="0"/>
              </a:rPr>
              <a:t>beneficiarse</a:t>
            </a:r>
            <a:r>
              <a:rPr lang="en-US" sz="2000" dirty="0">
                <a:solidFill>
                  <a:srgbClr val="000000"/>
                </a:solidFill>
                <a:latin typeface="Avenir Book" panose="02000503020000020003" pitchFamily="2" charset="0"/>
              </a:rPr>
              <a:t> del </a:t>
            </a:r>
            <a:r>
              <a:rPr lang="en-US" sz="2000" dirty="0" err="1">
                <a:solidFill>
                  <a:srgbClr val="000000"/>
                </a:solidFill>
                <a:latin typeface="Avenir Book" panose="02000503020000020003" pitchFamily="2" charset="0"/>
              </a:rPr>
              <a:t>proceso</a:t>
            </a:r>
            <a:r>
              <a:rPr lang="en-US" sz="2000" dirty="0">
                <a:solidFill>
                  <a:srgbClr val="000000"/>
                </a:solidFill>
                <a:latin typeface="Avenir Book" panose="02000503020000020003" pitchFamily="2" charset="0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Avenir Book" panose="02000503020000020003" pitchFamily="2" charset="0"/>
              </a:rPr>
              <a:t>cuidado</a:t>
            </a:r>
            <a:r>
              <a:rPr lang="en-US" sz="2000" dirty="0">
                <a:solidFill>
                  <a:srgbClr val="000000"/>
                </a:solidFill>
                <a:latin typeface="Avenir Book" panose="02000503020000020003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venir Book" panose="02000503020000020003" pitchFamily="2" charset="0"/>
              </a:rPr>
              <a:t>nutricional</a:t>
            </a:r>
            <a:r>
              <a:rPr lang="en-US" sz="2000" dirty="0">
                <a:solidFill>
                  <a:srgbClr val="000000"/>
                </a:solidFill>
                <a:latin typeface="Avenir Book" panose="02000503020000020003" pitchFamily="2" charset="0"/>
              </a:rPr>
              <a:t> (derecho a </a:t>
            </a:r>
            <a:r>
              <a:rPr lang="en-US" sz="2000" dirty="0" err="1">
                <a:solidFill>
                  <a:srgbClr val="000000"/>
                </a:solidFill>
                <a:latin typeface="Avenir Book" panose="02000503020000020003" pitchFamily="2" charset="0"/>
              </a:rPr>
              <a:t>ser</a:t>
            </a:r>
            <a:r>
              <a:rPr lang="en-US" sz="2000" dirty="0">
                <a:solidFill>
                  <a:srgbClr val="000000"/>
                </a:solidFill>
                <a:latin typeface="Avenir Book" panose="02000503020000020003" pitchFamily="2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venir Book" panose="02000503020000020003" pitchFamily="2" charset="0"/>
              </a:rPr>
              <a:t>examinados</a:t>
            </a:r>
            <a:r>
              <a:rPr lang="en-US" sz="2000" dirty="0">
                <a:solidFill>
                  <a:srgbClr val="000000"/>
                </a:solidFill>
                <a:latin typeface="Avenir Book" panose="02000503020000020003" pitchFamily="2" charset="0"/>
              </a:rPr>
              <a:t> y </a:t>
            </a:r>
            <a:r>
              <a:rPr lang="en-US" sz="2000" dirty="0" err="1">
                <a:solidFill>
                  <a:srgbClr val="000000"/>
                </a:solidFill>
                <a:latin typeface="Avenir Book" panose="02000503020000020003" pitchFamily="2" charset="0"/>
              </a:rPr>
              <a:t>diagnosticados</a:t>
            </a:r>
            <a:r>
              <a:rPr lang="en-US" sz="2000" dirty="0">
                <a:solidFill>
                  <a:srgbClr val="000000"/>
                </a:solidFill>
                <a:latin typeface="Avenir Book" panose="02000503020000020003" pitchFamily="2" charset="0"/>
              </a:rPr>
              <a:t>)</a:t>
            </a:r>
            <a:endParaRPr lang="en-US" sz="2000" dirty="0">
              <a:solidFill>
                <a:schemeClr val="tx1"/>
              </a:solidFill>
              <a:latin typeface="Avenir Book" panose="02000503020000020003" pitchFamily="2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D26BDB0-13CC-2140-8D7E-63ADB5A9CDEA}"/>
              </a:ext>
            </a:extLst>
          </p:cNvPr>
          <p:cNvSpPr/>
          <p:nvPr/>
        </p:nvSpPr>
        <p:spPr>
          <a:xfrm>
            <a:off x="6315876" y="1994609"/>
            <a:ext cx="5557159" cy="163121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Los </a:t>
            </a:r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profesionales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 de la </a:t>
            </a:r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nutrición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clínica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tienen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 el </a:t>
            </a:r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deber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 de </a:t>
            </a:r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garantizar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una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atención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nutricional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óptima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 y </a:t>
            </a:r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oportuna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, </a:t>
            </a:r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respetando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 la </a:t>
            </a:r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dignidad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 de las personas que </a:t>
            </a:r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necesitan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cuidados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nutricionales</a:t>
            </a:r>
            <a:endParaRPr lang="en-US" sz="2000" dirty="0">
              <a:solidFill>
                <a:schemeClr val="tx1"/>
              </a:solidFill>
              <a:latin typeface="Avenir Book" panose="02000503020000020003" pitchFamily="2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BF97D77-BCE4-7847-AF13-2978AF75819D}"/>
              </a:ext>
            </a:extLst>
          </p:cNvPr>
          <p:cNvSpPr/>
          <p:nvPr/>
        </p:nvSpPr>
        <p:spPr>
          <a:xfrm>
            <a:off x="6363941" y="3659290"/>
            <a:ext cx="5100392" cy="101566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Las </a:t>
            </a:r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sociedades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profesionales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tienen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 el </a:t>
            </a:r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deber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 de </a:t>
            </a:r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promover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 el </a:t>
            </a:r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cuidado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  </a:t>
            </a:r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nutricional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como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 un derecho </a:t>
            </a:r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humano</a:t>
            </a:r>
            <a:endParaRPr lang="en-US" sz="2000" dirty="0">
              <a:solidFill>
                <a:srgbClr val="000000"/>
              </a:solidFill>
              <a:latin typeface="Avenir Book" panose="02000503020000020003" pitchFamily="2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60C72A2-6C4F-A84C-B5A9-BAC71CEF5CDE}"/>
              </a:ext>
            </a:extLst>
          </p:cNvPr>
          <p:cNvSpPr/>
          <p:nvPr/>
        </p:nvSpPr>
        <p:spPr>
          <a:xfrm>
            <a:off x="6315876" y="4817409"/>
            <a:ext cx="5099092" cy="132343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Los </a:t>
            </a:r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gobiernos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están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obligados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 a </a:t>
            </a:r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respetar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, </a:t>
            </a:r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proteger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 y </a:t>
            </a:r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cumplir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 el derecho a </a:t>
            </a:r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beneficiarse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 de </a:t>
            </a:r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todo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 el </a:t>
            </a:r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proceso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 de </a:t>
            </a:r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cuidado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nutricional</a:t>
            </a:r>
            <a:r>
              <a:rPr lang="en-US" sz="2000" dirty="0">
                <a:solidFill>
                  <a:srgbClr val="000000"/>
                </a:solidFill>
                <a:latin typeface="Avenir Book" panose="02000503020000020003" pitchFamily="2" charset="0"/>
              </a:rPr>
              <a:t> 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86E6D767-FCEC-374C-810C-CAEE5F3D6F9A}"/>
              </a:ext>
            </a:extLst>
          </p:cNvPr>
          <p:cNvSpPr txBox="1"/>
          <p:nvPr/>
        </p:nvSpPr>
        <p:spPr>
          <a:xfrm>
            <a:off x="927464" y="6303386"/>
            <a:ext cx="101382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>
              <a:buNone/>
            </a:pPr>
            <a:r>
              <a:rPr lang="es-MX" sz="1800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*EBDH: Enfoque basado en derechos humanos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venir Book" panose="02000503020000020003" pitchFamily="2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2E7391BA-192C-D043-A4C2-FF0CFB499E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319636" cy="131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252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D7D36A-FC39-0D4F-B443-92D1C23DD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177" y="473381"/>
            <a:ext cx="9838114" cy="1325563"/>
          </a:xfrm>
        </p:spPr>
        <p:txBody>
          <a:bodyPr>
            <a:normAutofit/>
          </a:bodyPr>
          <a:lstStyle/>
          <a:p>
            <a:pPr algn="ctr"/>
            <a:r>
              <a:rPr lang="es-MX" sz="4000" b="1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Impacto potencial del EBDH en la nutrición clínica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4D7619-2DB0-9249-9179-11FA6CE6F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4920" y="2761160"/>
            <a:ext cx="5734890" cy="316158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MX" sz="3200" b="1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Pacientes</a:t>
            </a:r>
          </a:p>
          <a:p>
            <a:r>
              <a:rPr lang="es-MX" sz="3200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La nutrición clínica requiere un enfoque centrado en el paciente, en el que las necesidades y los derechos del paciente y su familia/cuidador son muy importante</a:t>
            </a:r>
            <a:r>
              <a:rPr lang="es-MX" dirty="0">
                <a:latin typeface="Avenir Book" panose="02000503020000020003" pitchFamily="2" charset="0"/>
              </a:rPr>
              <a:t>. </a:t>
            </a:r>
            <a:endParaRPr lang="en-GB" dirty="0">
              <a:latin typeface="Avenir Book" panose="02000503020000020003" pitchFamily="2" charset="0"/>
            </a:endParaRPr>
          </a:p>
          <a:p>
            <a:pPr marL="0" indent="0" algn="ctr">
              <a:buNone/>
            </a:pPr>
            <a:endParaRPr lang="es-MX" b="1" dirty="0">
              <a:latin typeface="Avenir Book" panose="02000503020000020003" pitchFamily="2" charset="0"/>
            </a:endParaRPr>
          </a:p>
          <a:p>
            <a:pPr marL="0" indent="0" algn="ctr">
              <a:buNone/>
            </a:pPr>
            <a:endParaRPr lang="es-MX" b="1" dirty="0">
              <a:latin typeface="Avenir Book" panose="02000503020000020003" pitchFamily="2" charset="0"/>
            </a:endParaRPr>
          </a:p>
          <a:p>
            <a:endParaRPr lang="es-MX" dirty="0">
              <a:latin typeface="Avenir Book" panose="02000503020000020003" pitchFamily="2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C67B272-DCC4-5C42-A867-9811F9781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8127" y="2761160"/>
            <a:ext cx="4503873" cy="316158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3D3D8E0-49D6-3744-98D3-CADCB62BEE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319636" cy="131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401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4D7619-2DB0-9249-9179-11FA6CE6F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" y="2033281"/>
            <a:ext cx="6799926" cy="356069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MX" sz="3200" b="1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Clínicos</a:t>
            </a:r>
          </a:p>
          <a:p>
            <a:r>
              <a:rPr lang="es-MX" sz="3200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La ética y los derechos humanos deben ser los valores que guíen a los profesionales de la nutrición clínica</a:t>
            </a:r>
          </a:p>
          <a:p>
            <a:r>
              <a:rPr lang="es-MX" sz="3200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Las normas de derechos humanos, los valores éticos y los principios pueden contribuir a avanzar en la lucha contra desnutrición</a:t>
            </a:r>
            <a:endParaRPr lang="es-MX" dirty="0">
              <a:latin typeface="Avenir Book" panose="02000503020000020003" pitchFamily="2" charset="0"/>
            </a:endParaRPr>
          </a:p>
          <a:p>
            <a:pPr algn="just"/>
            <a:endParaRPr lang="en-GB" dirty="0">
              <a:latin typeface="Avenir Book" panose="02000503020000020003" pitchFamily="2" charset="0"/>
            </a:endParaRPr>
          </a:p>
          <a:p>
            <a:pPr algn="just"/>
            <a:endParaRPr lang="en-GB" dirty="0">
              <a:latin typeface="Avenir Book" panose="02000503020000020003" pitchFamily="2" charset="0"/>
            </a:endParaRPr>
          </a:p>
          <a:p>
            <a:pPr algn="just"/>
            <a:endParaRPr lang="es-MX" b="1" dirty="0">
              <a:latin typeface="Avenir Book" panose="02000503020000020003" pitchFamily="2" charset="0"/>
            </a:endParaRPr>
          </a:p>
          <a:p>
            <a:pPr marL="0" indent="0" algn="ctr">
              <a:buNone/>
            </a:pPr>
            <a:endParaRPr lang="es-MX" b="1" dirty="0">
              <a:latin typeface="Avenir Book" panose="02000503020000020003" pitchFamily="2" charset="0"/>
            </a:endParaRPr>
          </a:p>
          <a:p>
            <a:pPr marL="0" indent="0" algn="ctr">
              <a:buNone/>
            </a:pPr>
            <a:endParaRPr lang="es-MX" b="1" dirty="0">
              <a:latin typeface="Avenir Book" panose="02000503020000020003" pitchFamily="2" charset="0"/>
            </a:endParaRPr>
          </a:p>
          <a:p>
            <a:pPr marL="0" indent="0" algn="ctr">
              <a:buNone/>
            </a:pPr>
            <a:endParaRPr lang="es-MX" b="1" dirty="0">
              <a:latin typeface="Avenir Book" panose="02000503020000020003" pitchFamily="2" charset="0"/>
            </a:endParaRPr>
          </a:p>
          <a:p>
            <a:endParaRPr lang="es-MX" dirty="0">
              <a:latin typeface="Avenir Book" panose="02000503020000020003" pitchFamily="2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BF73EA6-3492-4044-A331-59092C6A7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3662" y="2748578"/>
            <a:ext cx="3713018" cy="21301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EB571CE-CFCD-8C4B-A9CD-26A45BBC1F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319636" cy="131963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80AAB6E7-9ECB-9344-8219-E4063A17A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177" y="473381"/>
            <a:ext cx="9838114" cy="1325563"/>
          </a:xfrm>
        </p:spPr>
        <p:txBody>
          <a:bodyPr>
            <a:normAutofit/>
          </a:bodyPr>
          <a:lstStyle/>
          <a:p>
            <a:pPr algn="ctr"/>
            <a:r>
              <a:rPr lang="es-MX" sz="4000" b="1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Impacto potencial del EBDH en la nutrición clínica</a:t>
            </a:r>
          </a:p>
        </p:txBody>
      </p:sp>
    </p:spTree>
    <p:extLst>
      <p:ext uri="{BB962C8B-B14F-4D97-AF65-F5344CB8AC3E}">
        <p14:creationId xmlns:p14="http://schemas.microsoft.com/office/powerpoint/2010/main" val="3507822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4D7619-2DB0-9249-9179-11FA6CE6F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464" y="2015949"/>
            <a:ext cx="5168536" cy="3703207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lnSpc>
                <a:spcPct val="220000"/>
              </a:lnSpc>
              <a:buNone/>
            </a:pPr>
            <a:r>
              <a:rPr lang="es-MX" sz="7000" b="1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Sociedades de Nutrición Clínica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s-MX" sz="7000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El EBDH* proporciona una orientación única y valiosa para los futuros fines y objetivos de las sociedades de nutrición clínica</a:t>
            </a:r>
            <a:endParaRPr lang="es-MX" sz="7000" dirty="0">
              <a:latin typeface="Avenir Book" panose="02000503020000020003" pitchFamily="2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49C5AF1-5C80-2549-A259-F68C71464D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1925" y="2818775"/>
            <a:ext cx="2919813" cy="268178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A8035A5-C244-874D-8522-98EF1769EA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319636" cy="1319636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D9D8E4C6-82FC-2A40-A6BD-F1C320CAC9F7}"/>
              </a:ext>
            </a:extLst>
          </p:cNvPr>
          <p:cNvSpPr txBox="1">
            <a:spLocks/>
          </p:cNvSpPr>
          <p:nvPr/>
        </p:nvSpPr>
        <p:spPr>
          <a:xfrm>
            <a:off x="1945177" y="473381"/>
            <a:ext cx="983811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4000" b="1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Impacto potencial del EBDH en la nutrición clínica</a:t>
            </a:r>
            <a:endParaRPr lang="es-MX" sz="4000" b="1" dirty="0">
              <a:solidFill>
                <a:schemeClr val="bg2">
                  <a:lumMod val="25000"/>
                </a:schemeClr>
              </a:solidFill>
              <a:latin typeface="Avenir Black" panose="02000503020000020003" pitchFamily="2" charset="0"/>
            </a:endParaRP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C63DBD42-89D6-1B4B-8DF3-A4345FAE6A53}"/>
              </a:ext>
            </a:extLst>
          </p:cNvPr>
          <p:cNvSpPr txBox="1"/>
          <p:nvPr/>
        </p:nvSpPr>
        <p:spPr>
          <a:xfrm>
            <a:off x="927464" y="6303386"/>
            <a:ext cx="101382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>
              <a:buNone/>
            </a:pPr>
            <a:r>
              <a:rPr lang="es-MX" sz="1800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*EBDH: Enfoque basado en derechos humanos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583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4D7619-2DB0-9249-9179-11FA6CE6F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881" y="2079813"/>
            <a:ext cx="5541753" cy="360381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s-MX" sz="3200" b="1" dirty="0">
                <a:solidFill>
                  <a:schemeClr val="bg2">
                    <a:lumMod val="25000"/>
                  </a:schemeClr>
                </a:solidFill>
                <a:latin typeface="Avenir Roman" panose="02000503020000020003" pitchFamily="2" charset="0"/>
              </a:rPr>
              <a:t>Responsables políticos</a:t>
            </a:r>
          </a:p>
          <a:p>
            <a:pPr algn="just"/>
            <a:r>
              <a:rPr lang="es-MX" sz="3200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El EBDH* puede ayudar a salvar las diferencias de comunicación entre los médicos, los científicos y los responsables políticos </a:t>
            </a:r>
          </a:p>
          <a:p>
            <a:pPr algn="just"/>
            <a:r>
              <a:rPr lang="es-MX" sz="3200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El EBDH* debe constituir la base de las políticas de salud pública en materia de nutrición clínica</a:t>
            </a:r>
            <a:endParaRPr lang="en-GB" dirty="0">
              <a:solidFill>
                <a:schemeClr val="bg2">
                  <a:lumMod val="25000"/>
                </a:schemeClr>
              </a:solidFill>
              <a:latin typeface="Avenir Book" panose="02000503020000020003" pitchFamily="2" charset="0"/>
            </a:endParaRPr>
          </a:p>
          <a:p>
            <a:pPr marL="0" indent="0" algn="ctr">
              <a:buNone/>
            </a:pPr>
            <a:endParaRPr lang="es-MX" b="1" dirty="0">
              <a:solidFill>
                <a:schemeClr val="bg2">
                  <a:lumMod val="25000"/>
                </a:schemeClr>
              </a:solidFill>
              <a:latin typeface="Avenir Book" panose="02000503020000020003" pitchFamily="2" charset="0"/>
            </a:endParaRPr>
          </a:p>
          <a:p>
            <a:pPr marL="0" indent="0" algn="ctr">
              <a:buNone/>
            </a:pPr>
            <a:endParaRPr lang="es-MX" b="1" dirty="0">
              <a:solidFill>
                <a:schemeClr val="bg2">
                  <a:lumMod val="25000"/>
                </a:schemeClr>
              </a:solidFill>
              <a:latin typeface="Avenir Book" panose="02000503020000020003" pitchFamily="2" charset="0"/>
            </a:endParaRPr>
          </a:p>
          <a:p>
            <a:endParaRPr lang="es-MX" dirty="0">
              <a:solidFill>
                <a:schemeClr val="bg2">
                  <a:lumMod val="25000"/>
                </a:schemeClr>
              </a:solidFill>
              <a:latin typeface="Avenir Book" panose="02000503020000020003" pitchFamily="2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9D4BA2D-D5D9-5947-86F6-0943DE8443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1858" y="4837916"/>
            <a:ext cx="2578225" cy="137582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3B51C8F-2789-6B45-8734-2DF18D7853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7622" y="2499226"/>
            <a:ext cx="4488484" cy="203515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DF4D94F-3976-214D-9F9D-0AC1E94D09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319636" cy="1319636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95432DB8-C353-7E46-9D56-B909E0159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177" y="473381"/>
            <a:ext cx="9838114" cy="1325563"/>
          </a:xfrm>
        </p:spPr>
        <p:txBody>
          <a:bodyPr>
            <a:normAutofit/>
          </a:bodyPr>
          <a:lstStyle/>
          <a:p>
            <a:pPr algn="ctr"/>
            <a:r>
              <a:rPr lang="es-MX" sz="4000" b="1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Impacto potencial del EBDH en la nutrición clínica</a:t>
            </a: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C09631AD-73BC-3D47-AE51-82D73EF312C1}"/>
              </a:ext>
            </a:extLst>
          </p:cNvPr>
          <p:cNvSpPr txBox="1"/>
          <p:nvPr/>
        </p:nvSpPr>
        <p:spPr>
          <a:xfrm>
            <a:off x="927464" y="6303386"/>
            <a:ext cx="101382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>
              <a:buNone/>
            </a:pPr>
            <a:r>
              <a:rPr lang="es-MX" sz="1800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*EBDH: Enfoque basado en derechos humanos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367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3">
            <a:extLst>
              <a:ext uri="{FF2B5EF4-FFF2-40B4-BE49-F238E27FC236}">
                <a16:creationId xmlns:a16="http://schemas.microsoft.com/office/drawing/2014/main" id="{E3C7B1D2-377A-4DCA-B999-240C14147CA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417371" y="1931355"/>
            <a:ext cx="4067897" cy="3517772"/>
          </a:xfrm>
          <a:prstGeom prst="rect">
            <a:avLst/>
          </a:prstGeom>
        </p:spPr>
      </p:pic>
      <p:sp>
        <p:nvSpPr>
          <p:cNvPr id="2" name="AutoShape 2"/>
          <p:cNvSpPr/>
          <p:nvPr/>
        </p:nvSpPr>
        <p:spPr>
          <a:xfrm>
            <a:off x="4208105" y="394330"/>
            <a:ext cx="45719" cy="5789828"/>
          </a:xfrm>
          <a:prstGeom prst="rect">
            <a:avLst/>
          </a:prstGeom>
          <a:solidFill>
            <a:srgbClr val="1986A0"/>
          </a:solidFill>
        </p:spPr>
      </p:sp>
      <p:sp>
        <p:nvSpPr>
          <p:cNvPr id="3" name="TextBox 3"/>
          <p:cNvSpPr txBox="1"/>
          <p:nvPr/>
        </p:nvSpPr>
        <p:spPr>
          <a:xfrm>
            <a:off x="1025650" y="2246294"/>
            <a:ext cx="2851338" cy="26391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200"/>
              </a:lnSpc>
            </a:pPr>
            <a:r>
              <a:rPr lang="en-US" sz="3600" b="1" spc="217" dirty="0" err="1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Enfoque</a:t>
            </a:r>
            <a:r>
              <a:rPr lang="en-US" sz="3600" b="1" spc="217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 </a:t>
            </a:r>
            <a:r>
              <a:rPr lang="en-US" sz="3600" b="1" spc="217" dirty="0" err="1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Basado</a:t>
            </a:r>
            <a:r>
              <a:rPr lang="en-US" sz="3600" b="1" spc="217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 </a:t>
            </a:r>
            <a:r>
              <a:rPr lang="en-US" sz="3600" b="1" spc="217" dirty="0" err="1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en</a:t>
            </a:r>
            <a:endParaRPr lang="en-US" sz="3600" b="1" spc="217" dirty="0">
              <a:solidFill>
                <a:schemeClr val="bg2">
                  <a:lumMod val="25000"/>
                </a:schemeClr>
              </a:solidFill>
              <a:latin typeface="Avenir Black" panose="02000503020000020003" pitchFamily="2" charset="0"/>
            </a:endParaRPr>
          </a:p>
          <a:p>
            <a:pPr>
              <a:lnSpc>
                <a:spcPts val="5200"/>
              </a:lnSpc>
            </a:pPr>
            <a:r>
              <a:rPr lang="en-US" sz="3600" b="1" spc="217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Derechos Humanos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485267" y="3585636"/>
            <a:ext cx="7153823" cy="7880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60"/>
              </a:lnSpc>
            </a:pPr>
            <a:r>
              <a:rPr lang="en-US" sz="2400" b="1" spc="14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IDENTIFICA PRIORIDADES Y OBJETIVOS PARA LA NUTRICIÓN CLÍNICA</a:t>
            </a:r>
            <a:endParaRPr lang="en-US" sz="2400" b="1" spc="220" dirty="0">
              <a:solidFill>
                <a:schemeClr val="bg2">
                  <a:lumMod val="25000"/>
                </a:schemeClr>
              </a:solidFill>
              <a:latin typeface="Avenir Black" panose="02000503020000020003" pitchFamily="2" charset="0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4418791" y="1667022"/>
            <a:ext cx="7286777" cy="1949981"/>
            <a:chOff x="-783040" y="-1230497"/>
            <a:chExt cx="11182590" cy="2126780"/>
          </a:xfrm>
        </p:grpSpPr>
        <p:sp>
          <p:nvSpPr>
            <p:cNvPr id="9" name="TextBox 9"/>
            <p:cNvSpPr txBox="1"/>
            <p:nvPr/>
          </p:nvSpPr>
          <p:spPr>
            <a:xfrm>
              <a:off x="-783040" y="-1230497"/>
              <a:ext cx="11114578" cy="80563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2400" b="1" spc="14" dirty="0">
                  <a:solidFill>
                    <a:schemeClr val="bg2">
                      <a:lumMod val="25000"/>
                    </a:schemeClr>
                  </a:solidFill>
                  <a:latin typeface="Avenir Black" panose="02000503020000020003" pitchFamily="2" charset="0"/>
                </a:rPr>
                <a:t>IDENTIFICA DEBERES ESPECIFICOS PARA LOS 4 PILARES DE LA NUTRICIÓN CLINICA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545704"/>
              <a:ext cx="10399550" cy="35057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400"/>
                </a:lnSpc>
              </a:pPr>
              <a:endParaRPr lang="en-US" sz="2400">
                <a:latin typeface="Avenir Book" panose="02000503020000020003" pitchFamily="2" charset="0"/>
              </a:endParaRP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4485268" y="370767"/>
            <a:ext cx="7504297" cy="9233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r>
              <a:rPr lang="en-US" sz="2400" b="1" spc="220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IMPLICA UN COMPROMISO ÉTICO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pc="220" dirty="0" err="1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Reconocer</a:t>
            </a:r>
            <a:r>
              <a:rPr lang="en-US" spc="220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 la </a:t>
            </a:r>
            <a:r>
              <a:rPr lang="en-US" spc="220" dirty="0" err="1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vulnerabilidad</a:t>
            </a:r>
            <a:r>
              <a:rPr lang="en-US" spc="220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 del </a:t>
            </a:r>
            <a:r>
              <a:rPr lang="en-US" spc="220" dirty="0" err="1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paciente</a:t>
            </a:r>
            <a:r>
              <a:rPr lang="en-US" spc="220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n-US" spc="220" dirty="0" err="1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desnutrido</a:t>
            </a:r>
            <a:r>
              <a:rPr lang="en-US" spc="220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pc="220" dirty="0" err="1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Respetar</a:t>
            </a:r>
            <a:r>
              <a:rPr lang="en-US" spc="220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 la </a:t>
            </a:r>
            <a:r>
              <a:rPr lang="en-US" spc="220" dirty="0" err="1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dignidad</a:t>
            </a:r>
            <a:r>
              <a:rPr lang="en-US" spc="220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 del </a:t>
            </a:r>
            <a:r>
              <a:rPr lang="en-US" spc="220" dirty="0" err="1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paciente</a:t>
            </a:r>
            <a:endParaRPr lang="en-US" spc="24" dirty="0">
              <a:latin typeface="Avenir Book" panose="02000503020000020003" pitchFamily="2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B356B8A-7DA7-1F44-92E8-E761E7C44D81}"/>
              </a:ext>
            </a:extLst>
          </p:cNvPr>
          <p:cNvSpPr txBox="1"/>
          <p:nvPr/>
        </p:nvSpPr>
        <p:spPr>
          <a:xfrm>
            <a:off x="4510310" y="4342145"/>
            <a:ext cx="72424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venir Book" panose="02000503020000020003" pitchFamily="2" charset="0"/>
              </a:rPr>
              <a:t>Mejorar la investigación sobre nutrición y la formación médica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venir Book" panose="02000503020000020003" pitchFamily="2" charset="0"/>
              </a:rPr>
              <a:t>Destacar los aspectos económicos del  cuidado nutricional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venir Book" panose="02000503020000020003" pitchFamily="2" charset="0"/>
              </a:rPr>
              <a:t>Crear una cultura institucional que valore la atención nutricional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venir Book" panose="02000503020000020003" pitchFamily="2" charset="0"/>
              </a:rPr>
              <a:t>Promover el empoderamiento del paciente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593E25-68E7-46EC-A52C-68D9FD0FBDCD}"/>
              </a:ext>
            </a:extLst>
          </p:cNvPr>
          <p:cNvSpPr txBox="1"/>
          <p:nvPr/>
        </p:nvSpPr>
        <p:spPr>
          <a:xfrm>
            <a:off x="1106057" y="5344078"/>
            <a:ext cx="19543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>
                <a:latin typeface="Avenir Book" panose="02000503020000020003" pitchFamily="2" charset="0"/>
              </a:rPr>
              <a:t>Acciones </a:t>
            </a:r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D1FBE5F2-ACB4-449B-96B0-C46F00D7022F}"/>
              </a:ext>
            </a:extLst>
          </p:cNvPr>
          <p:cNvSpPr txBox="1"/>
          <p:nvPr/>
        </p:nvSpPr>
        <p:spPr>
          <a:xfrm>
            <a:off x="4584941" y="5630160"/>
            <a:ext cx="7394788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b="1" spc="220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EL EBDH EN CUIDADOS NUTRICIONALES REQUIERE LA ATENCION DE10 PRINCIPIOS</a:t>
            </a:r>
            <a:endParaRPr lang="en-US" sz="2000" b="1" spc="220" dirty="0">
              <a:solidFill>
                <a:schemeClr val="bg2">
                  <a:lumMod val="25000"/>
                </a:schemeClr>
              </a:solidFill>
              <a:latin typeface="Avenir Black" panose="02000503020000020003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BA360A-3759-449E-9F4C-46395702CDA5}"/>
              </a:ext>
            </a:extLst>
          </p:cNvPr>
          <p:cNvSpPr txBox="1"/>
          <p:nvPr/>
        </p:nvSpPr>
        <p:spPr>
          <a:xfrm>
            <a:off x="4563406" y="2517272"/>
            <a:ext cx="54341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latin typeface="Avenir Book" panose="02000503020000020003" pitchFamily="2" charset="0"/>
              </a:rPr>
              <a:t>Pacientes</a:t>
            </a:r>
            <a:endParaRPr lang="en-GB" dirty="0">
              <a:latin typeface="Avenir Book" panose="0200050302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latin typeface="Avenir Book" panose="02000503020000020003" pitchFamily="2" charset="0"/>
              </a:rPr>
              <a:t>Profesionales</a:t>
            </a:r>
            <a:r>
              <a:rPr lang="en-GB" dirty="0">
                <a:latin typeface="Avenir Book" panose="02000503020000020003" pitchFamily="2" charset="0"/>
              </a:rPr>
              <a:t> de la  </a:t>
            </a:r>
            <a:r>
              <a:rPr lang="en-GB" dirty="0" err="1">
                <a:latin typeface="Avenir Book" panose="02000503020000020003" pitchFamily="2" charset="0"/>
              </a:rPr>
              <a:t>salud</a:t>
            </a:r>
            <a:endParaRPr lang="en-GB" dirty="0">
              <a:latin typeface="Avenir Book" panose="0200050302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latin typeface="Avenir Book" panose="02000503020000020003" pitchFamily="2" charset="0"/>
              </a:rPr>
              <a:t>Sociedades</a:t>
            </a:r>
            <a:r>
              <a:rPr lang="en-GB" dirty="0">
                <a:latin typeface="Avenir Book" panose="02000503020000020003" pitchFamily="2" charset="0"/>
              </a:rPr>
              <a:t> </a:t>
            </a:r>
            <a:r>
              <a:rPr lang="en-GB" dirty="0" err="1">
                <a:latin typeface="Avenir Book" panose="02000503020000020003" pitchFamily="2" charset="0"/>
              </a:rPr>
              <a:t>científicas</a:t>
            </a:r>
            <a:r>
              <a:rPr lang="en-GB" dirty="0">
                <a:latin typeface="Avenir Book" panose="02000503020000020003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3169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283B81-0254-B44C-897F-A439033BE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380" y="365125"/>
            <a:ext cx="11382920" cy="1325563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es-MX" sz="4000" b="1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Grupo de Trabajo Internacional para el Derecho de los Pacientes al Cuidado Nutricional</a:t>
            </a:r>
            <a:br>
              <a:rPr lang="en-US" sz="1600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</a:br>
            <a:endParaRPr lang="es-MX" sz="1600" dirty="0">
              <a:solidFill>
                <a:schemeClr val="bg2">
                  <a:lumMod val="25000"/>
                </a:schemeClr>
              </a:solidFill>
              <a:latin typeface="Avenir Book" panose="02000503020000020003" pitchFamily="2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64AF23-FD24-9641-8F54-0D863DE55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3519" y="4489727"/>
            <a:ext cx="3685558" cy="2153585"/>
          </a:xfrm>
        </p:spPr>
        <p:txBody>
          <a:bodyPr numCol="1">
            <a:noAutofit/>
          </a:bodyPr>
          <a:lstStyle/>
          <a:p>
            <a:pPr indent="0">
              <a:lnSpc>
                <a:spcPct val="100000"/>
              </a:lnSpc>
              <a:buNone/>
            </a:pPr>
            <a:endParaRPr lang="en-US" sz="1600" dirty="0">
              <a:latin typeface="Avenir Book" panose="02000503020000020003" pitchFamily="2" charset="0"/>
            </a:endParaRPr>
          </a:p>
          <a:p>
            <a:pPr marL="226350" indent="-177750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Avenir Book" panose="02000503020000020003" pitchFamily="2" charset="0"/>
              </a:rPr>
              <a:t>Dr </a:t>
            </a:r>
            <a:r>
              <a:rPr lang="en-US" sz="1600" dirty="0" err="1">
                <a:latin typeface="Avenir Book" panose="02000503020000020003" pitchFamily="2" charset="0"/>
              </a:rPr>
              <a:t>Winai</a:t>
            </a:r>
            <a:r>
              <a:rPr lang="en-US" sz="1600" dirty="0">
                <a:latin typeface="Avenir Book" panose="02000503020000020003" pitchFamily="2" charset="0"/>
              </a:rPr>
              <a:t> </a:t>
            </a:r>
            <a:r>
              <a:rPr lang="en-US" sz="1600" dirty="0" err="1">
                <a:latin typeface="Avenir Book" panose="02000503020000020003" pitchFamily="2" charset="0"/>
              </a:rPr>
              <a:t>Ungpinitpong</a:t>
            </a:r>
            <a:endParaRPr lang="en-US" sz="1600" dirty="0">
              <a:latin typeface="Avenir Book" panose="02000503020000020003" pitchFamily="2" charset="0"/>
            </a:endParaRPr>
          </a:p>
          <a:p>
            <a:pPr marL="226350" indent="-177750">
              <a:lnSpc>
                <a:spcPct val="100000"/>
              </a:lnSpc>
              <a:spcBef>
                <a:spcPts val="0"/>
              </a:spcBef>
            </a:pPr>
            <a:endParaRPr lang="en-US" sz="1600" dirty="0">
              <a:latin typeface="Avenir Book" panose="02000503020000020003" pitchFamily="2" charset="0"/>
            </a:endParaRPr>
          </a:p>
          <a:p>
            <a:pPr marL="226350" indent="-177750">
              <a:lnSpc>
                <a:spcPct val="100000"/>
              </a:lnSpc>
              <a:spcBef>
                <a:spcPts val="0"/>
              </a:spcBef>
            </a:pPr>
            <a:endParaRPr lang="en-US" sz="1600" dirty="0">
              <a:latin typeface="Avenir Book" panose="02000503020000020003" pitchFamily="2" charset="0"/>
            </a:endParaRPr>
          </a:p>
          <a:p>
            <a:pPr marL="226350" indent="-177750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Avenir Book" panose="02000503020000020003" pitchFamily="2" charset="0"/>
              </a:rPr>
              <a:t>Dr Teresa Pounds </a:t>
            </a:r>
          </a:p>
          <a:p>
            <a:pPr marL="226350" indent="-177750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Avenir Book" panose="02000503020000020003" pitchFamily="2" charset="0"/>
              </a:rPr>
              <a:t>Dr Katerina </a:t>
            </a:r>
            <a:r>
              <a:rPr lang="en-US" sz="1600" dirty="0" err="1">
                <a:latin typeface="Avenir Book" panose="02000503020000020003" pitchFamily="2" charset="0"/>
              </a:rPr>
              <a:t>Zakka</a:t>
            </a:r>
            <a:endParaRPr lang="en-US" sz="1600" dirty="0">
              <a:latin typeface="Avenir Book" panose="02000503020000020003" pitchFamily="2" charset="0"/>
            </a:endParaRP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68FF5F5D-D192-C548-8715-578EFD2CA094}"/>
              </a:ext>
            </a:extLst>
          </p:cNvPr>
          <p:cNvSpPr txBox="1">
            <a:spLocks/>
          </p:cNvSpPr>
          <p:nvPr/>
        </p:nvSpPr>
        <p:spPr>
          <a:xfrm>
            <a:off x="5793111" y="2112767"/>
            <a:ext cx="6533616" cy="2928162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1600" b="1" dirty="0" err="1">
                <a:latin typeface="Avenir Book" panose="02000503020000020003" pitchFamily="2" charset="0"/>
              </a:rPr>
              <a:t>Pediatria</a:t>
            </a:r>
            <a:endParaRPr lang="en-US" sz="1600" b="1" dirty="0">
              <a:latin typeface="Avenir Book" panose="02000503020000020003" pitchFamily="2" charset="0"/>
            </a:endParaRPr>
          </a:p>
          <a:p>
            <a:pPr marL="514350" indent="-285750">
              <a:lnSpc>
                <a:spcPct val="100000"/>
              </a:lnSpc>
            </a:pPr>
            <a:r>
              <a:rPr lang="en-US" sz="1600" dirty="0" err="1">
                <a:latin typeface="Avenir Book" panose="02000503020000020003" pitchFamily="2" charset="0"/>
              </a:rPr>
              <a:t>Pr</a:t>
            </a:r>
            <a:r>
              <a:rPr lang="en-US" sz="1600" dirty="0">
                <a:latin typeface="Avenir Book" panose="02000503020000020003" pitchFamily="2" charset="0"/>
              </a:rPr>
              <a:t> André </a:t>
            </a:r>
            <a:r>
              <a:rPr lang="en-US" sz="1600" dirty="0" err="1">
                <a:latin typeface="Avenir Book" panose="02000503020000020003" pitchFamily="2" charset="0"/>
              </a:rPr>
              <a:t>Briend</a:t>
            </a:r>
            <a:endParaRPr lang="en-US" sz="1600" dirty="0">
              <a:latin typeface="Avenir Book" panose="02000503020000020003" pitchFamily="2" charset="0"/>
            </a:endParaRPr>
          </a:p>
          <a:p>
            <a:pPr marL="514350" indent="-285750">
              <a:lnSpc>
                <a:spcPct val="100000"/>
              </a:lnSpc>
            </a:pPr>
            <a:r>
              <a:rPr lang="en-US" sz="1600" dirty="0" err="1">
                <a:latin typeface="Avenir Book" panose="02000503020000020003" pitchFamily="2" charset="0"/>
              </a:rPr>
              <a:t>Pr</a:t>
            </a:r>
            <a:r>
              <a:rPr lang="en-US" sz="1600" dirty="0">
                <a:latin typeface="Avenir Book" panose="02000503020000020003" pitchFamily="2" charset="0"/>
              </a:rPr>
              <a:t> </a:t>
            </a:r>
            <a:r>
              <a:rPr lang="en-US" sz="1600" dirty="0" err="1">
                <a:latin typeface="Avenir Book" panose="02000503020000020003" pitchFamily="2" charset="0"/>
              </a:rPr>
              <a:t>Régis</a:t>
            </a:r>
            <a:r>
              <a:rPr lang="en-US" sz="1600" dirty="0">
                <a:latin typeface="Avenir Book" panose="02000503020000020003" pitchFamily="2" charset="0"/>
              </a:rPr>
              <a:t> </a:t>
            </a:r>
            <a:r>
              <a:rPr lang="en-US" sz="1600" dirty="0" err="1">
                <a:latin typeface="Avenir Book" panose="02000503020000020003" pitchFamily="2" charset="0"/>
              </a:rPr>
              <a:t>Hankard</a:t>
            </a:r>
            <a:r>
              <a:rPr lang="en-US" sz="1600" dirty="0">
                <a:latin typeface="Avenir Book" panose="02000503020000020003" pitchFamily="2" charset="0"/>
              </a:rPr>
              <a:t> </a:t>
            </a:r>
          </a:p>
          <a:p>
            <a:pPr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600" b="1" dirty="0">
                <a:latin typeface="Avenir Book" panose="02000503020000020003" pitchFamily="2" charset="0"/>
              </a:rPr>
              <a:t>Derechos </a:t>
            </a:r>
            <a:r>
              <a:rPr lang="en-US" sz="1600" b="1" dirty="0" err="1">
                <a:latin typeface="Avenir Book" panose="02000503020000020003" pitchFamily="2" charset="0"/>
              </a:rPr>
              <a:t>humanos</a:t>
            </a:r>
            <a:endParaRPr lang="en-US" sz="1600" b="1" dirty="0">
              <a:latin typeface="Avenir Book" panose="02000503020000020003" pitchFamily="2" charset="0"/>
            </a:endParaRPr>
          </a:p>
          <a:p>
            <a:pPr marL="514350" indent="-285750">
              <a:lnSpc>
                <a:spcPct val="100000"/>
              </a:lnSpc>
            </a:pPr>
            <a:r>
              <a:rPr lang="en-US" sz="1600" dirty="0" err="1">
                <a:latin typeface="Avenir Book" panose="02000503020000020003" pitchFamily="2" charset="0"/>
              </a:rPr>
              <a:t>Pr</a:t>
            </a:r>
            <a:r>
              <a:rPr lang="en-US" sz="1600" dirty="0">
                <a:latin typeface="Avenir Book" panose="02000503020000020003" pitchFamily="2" charset="0"/>
              </a:rPr>
              <a:t> Isabelle </a:t>
            </a:r>
            <a:r>
              <a:rPr lang="en-US" sz="1600" dirty="0" err="1">
                <a:latin typeface="Avenir Book" panose="02000503020000020003" pitchFamily="2" charset="0"/>
              </a:rPr>
              <a:t>Hannequart</a:t>
            </a:r>
            <a:endParaRPr lang="en-US" sz="1600" dirty="0">
              <a:latin typeface="Avenir Book" panose="02000503020000020003" pitchFamily="2" charset="0"/>
            </a:endParaRPr>
          </a:p>
          <a:p>
            <a:pPr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600" b="1" dirty="0">
                <a:latin typeface="Avenir Book" panose="02000503020000020003" pitchFamily="2" charset="0"/>
              </a:rPr>
              <a:t>Historia </a:t>
            </a:r>
          </a:p>
          <a:p>
            <a:pPr marL="514350" indent="-285750">
              <a:lnSpc>
                <a:spcPct val="100000"/>
              </a:lnSpc>
            </a:pPr>
            <a:r>
              <a:rPr lang="en-US" sz="1600" dirty="0" err="1">
                <a:latin typeface="Avenir Book" panose="02000503020000020003" pitchFamily="2" charset="0"/>
              </a:rPr>
              <a:t>Pr</a:t>
            </a:r>
            <a:r>
              <a:rPr lang="en-US" sz="1600" dirty="0">
                <a:latin typeface="Avenir Book" panose="02000503020000020003" pitchFamily="2" charset="0"/>
              </a:rPr>
              <a:t> </a:t>
            </a:r>
            <a:r>
              <a:rPr lang="en-US" sz="1600" dirty="0" err="1">
                <a:latin typeface="Avenir Book" panose="02000503020000020003" pitchFamily="2" charset="0"/>
              </a:rPr>
              <a:t>Loic</a:t>
            </a:r>
            <a:r>
              <a:rPr lang="en-US" sz="1600" dirty="0">
                <a:latin typeface="Avenir Book" panose="02000503020000020003" pitchFamily="2" charset="0"/>
              </a:rPr>
              <a:t> </a:t>
            </a:r>
            <a:r>
              <a:rPr lang="en-US" sz="1600" dirty="0" err="1">
                <a:latin typeface="Avenir Book" panose="02000503020000020003" pitchFamily="2" charset="0"/>
              </a:rPr>
              <a:t>Bienassis</a:t>
            </a:r>
            <a:endParaRPr lang="en-US" sz="1600" dirty="0">
              <a:latin typeface="Avenir Book" panose="02000503020000020003" pitchFamily="2" charset="0"/>
            </a:endParaRPr>
          </a:p>
          <a:p>
            <a:pPr indent="0">
              <a:buFont typeface="Arial" panose="020B0604020202020204" pitchFamily="34" charset="0"/>
              <a:buNone/>
            </a:pPr>
            <a:endParaRPr lang="en-US" sz="1600" dirty="0">
              <a:latin typeface="Avenir Book" panose="02000503020000020003" pitchFamily="2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0EBEE2F0-77DF-A941-9249-18C7CFD96D4F}"/>
              </a:ext>
            </a:extLst>
          </p:cNvPr>
          <p:cNvSpPr/>
          <p:nvPr/>
        </p:nvSpPr>
        <p:spPr>
          <a:xfrm>
            <a:off x="6004303" y="1516050"/>
            <a:ext cx="3622481" cy="4893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Expertos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 sin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afiliación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: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6158CA6F-A88B-8A44-9B2E-57BBA3C6B9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398" y="1680982"/>
            <a:ext cx="1377462" cy="73240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62A9503-24BD-674B-882F-9D348433F8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188" y="5437333"/>
            <a:ext cx="1380876" cy="629928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22BEC824-270E-AC4D-AD90-9F151F1199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379" y="3644503"/>
            <a:ext cx="1927283" cy="566332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D73B4078-552F-F344-A769-291889D8D1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382" y="4682459"/>
            <a:ext cx="1847494" cy="358469"/>
          </a:xfrm>
          <a:prstGeom prst="rect">
            <a:avLst/>
          </a:prstGeom>
        </p:spPr>
      </p:pic>
      <p:sp>
        <p:nvSpPr>
          <p:cNvPr id="18" name="Marcador de contenido 2">
            <a:extLst>
              <a:ext uri="{FF2B5EF4-FFF2-40B4-BE49-F238E27FC236}">
                <a16:creationId xmlns:a16="http://schemas.microsoft.com/office/drawing/2014/main" id="{4D7C7A16-0AB5-F547-95C3-91E20CA49312}"/>
              </a:ext>
            </a:extLst>
          </p:cNvPr>
          <p:cNvSpPr txBox="1">
            <a:spLocks/>
          </p:cNvSpPr>
          <p:nvPr/>
        </p:nvSpPr>
        <p:spPr>
          <a:xfrm>
            <a:off x="2215662" y="1648022"/>
            <a:ext cx="2982828" cy="101771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0350" indent="-33750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Avenir Book" panose="02000503020000020003" pitchFamily="2" charset="0"/>
              </a:rPr>
              <a:t>Dr Cristina </a:t>
            </a:r>
            <a:r>
              <a:rPr lang="en-US" sz="1600" dirty="0" err="1">
                <a:latin typeface="Avenir Book" panose="02000503020000020003" pitchFamily="2" charset="0"/>
              </a:rPr>
              <a:t>Cuerda</a:t>
            </a:r>
            <a:r>
              <a:rPr lang="en-US" sz="1600" dirty="0">
                <a:latin typeface="Avenir Book" panose="02000503020000020003" pitchFamily="2" charset="0"/>
              </a:rPr>
              <a:t> </a:t>
            </a:r>
          </a:p>
          <a:p>
            <a:pPr marL="190350" indent="-33750">
              <a:lnSpc>
                <a:spcPct val="100000"/>
              </a:lnSpc>
              <a:spcBef>
                <a:spcPts val="0"/>
              </a:spcBef>
            </a:pPr>
            <a:r>
              <a:rPr lang="en-US" sz="1600" dirty="0" err="1">
                <a:latin typeface="Avenir Book" panose="02000503020000020003" pitchFamily="2" charset="0"/>
              </a:rPr>
              <a:t>Pr</a:t>
            </a:r>
            <a:r>
              <a:rPr lang="en-US" sz="1600" dirty="0">
                <a:latin typeface="Avenir Book" panose="02000503020000020003" pitchFamily="2" charset="0"/>
              </a:rPr>
              <a:t> Rocco </a:t>
            </a:r>
            <a:r>
              <a:rPr lang="en-US" sz="1600" dirty="0" err="1">
                <a:latin typeface="Avenir Book" panose="02000503020000020003" pitchFamily="2" charset="0"/>
              </a:rPr>
              <a:t>Barazzoni</a:t>
            </a:r>
            <a:endParaRPr lang="en-US" sz="1600" dirty="0">
              <a:latin typeface="Avenir Book" panose="02000503020000020003" pitchFamily="2" charset="0"/>
            </a:endParaRPr>
          </a:p>
          <a:p>
            <a:pPr marL="190350" indent="-33750">
              <a:lnSpc>
                <a:spcPct val="100000"/>
              </a:lnSpc>
              <a:spcBef>
                <a:spcPts val="0"/>
              </a:spcBef>
            </a:pPr>
            <a:r>
              <a:rPr lang="en-US" sz="1600" dirty="0" err="1">
                <a:latin typeface="Avenir Book" panose="02000503020000020003" pitchFamily="2" charset="0"/>
              </a:rPr>
              <a:t>Pr</a:t>
            </a:r>
            <a:r>
              <a:rPr lang="en-US" sz="1600" dirty="0">
                <a:latin typeface="Avenir Book" panose="02000503020000020003" pitchFamily="2" charset="0"/>
              </a:rPr>
              <a:t> Stéphane Schneider </a:t>
            </a:r>
          </a:p>
          <a:p>
            <a:pPr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sz="1600" dirty="0">
              <a:latin typeface="Avenir Book" panose="02000503020000020003" pitchFamily="2" charset="0"/>
            </a:endParaRPr>
          </a:p>
        </p:txBody>
      </p:sp>
      <p:sp>
        <p:nvSpPr>
          <p:cNvPr id="19" name="Marcador de contenido 2">
            <a:extLst>
              <a:ext uri="{FF2B5EF4-FFF2-40B4-BE49-F238E27FC236}">
                <a16:creationId xmlns:a16="http://schemas.microsoft.com/office/drawing/2014/main" id="{25C52ADE-CD15-7D4F-B86C-34696780B725}"/>
              </a:ext>
            </a:extLst>
          </p:cNvPr>
          <p:cNvSpPr txBox="1">
            <a:spLocks/>
          </p:cNvSpPr>
          <p:nvPr/>
        </p:nvSpPr>
        <p:spPr>
          <a:xfrm>
            <a:off x="2293629" y="2722029"/>
            <a:ext cx="3748626" cy="92247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6350" indent="-141750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Avenir Book" panose="02000503020000020003" pitchFamily="2" charset="0"/>
              </a:rPr>
              <a:t>Dr Juan B Ochoa </a:t>
            </a:r>
          </a:p>
          <a:p>
            <a:pPr marL="226350" indent="-141750">
              <a:lnSpc>
                <a:spcPct val="100000"/>
              </a:lnSpc>
              <a:spcBef>
                <a:spcPts val="0"/>
              </a:spcBef>
            </a:pPr>
            <a:r>
              <a:rPr lang="en-US" sz="1600" dirty="0" err="1">
                <a:latin typeface="Avenir Book" panose="02000503020000020003" pitchFamily="2" charset="0"/>
              </a:rPr>
              <a:t>Pr</a:t>
            </a:r>
            <a:r>
              <a:rPr lang="en-US" sz="1600" dirty="0">
                <a:latin typeface="Avenir Book" panose="02000503020000020003" pitchFamily="2" charset="0"/>
              </a:rPr>
              <a:t> Gil Hardy </a:t>
            </a:r>
          </a:p>
          <a:p>
            <a:pPr marL="226350" indent="-141750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latin typeface="Avenir Book" panose="02000503020000020003" pitchFamily="2" charset="0"/>
              </a:rPr>
              <a:t>Dr Albert </a:t>
            </a:r>
            <a:r>
              <a:rPr lang="en-US" sz="1600" dirty="0" err="1">
                <a:latin typeface="Avenir Book" panose="02000503020000020003" pitchFamily="2" charset="0"/>
              </a:rPr>
              <a:t>Barrocas</a:t>
            </a:r>
            <a:r>
              <a:rPr lang="en-US" sz="1600" dirty="0">
                <a:latin typeface="Avenir Book" panose="02000503020000020003" pitchFamily="2" charset="0"/>
              </a:rPr>
              <a:t> </a:t>
            </a:r>
          </a:p>
          <a:p>
            <a:pPr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sz="1600" dirty="0">
              <a:latin typeface="Avenir Book" panose="02000503020000020003" pitchFamily="2" charset="0"/>
            </a:endParaRPr>
          </a:p>
        </p:txBody>
      </p:sp>
      <p:sp>
        <p:nvSpPr>
          <p:cNvPr id="21" name="Marcador de contenido 2">
            <a:extLst>
              <a:ext uri="{FF2B5EF4-FFF2-40B4-BE49-F238E27FC236}">
                <a16:creationId xmlns:a16="http://schemas.microsoft.com/office/drawing/2014/main" id="{F2FCBB31-97CB-864F-9EA1-2EF4DD5A6611}"/>
              </a:ext>
            </a:extLst>
          </p:cNvPr>
          <p:cNvSpPr txBox="1">
            <a:spLocks/>
          </p:cNvSpPr>
          <p:nvPr/>
        </p:nvSpPr>
        <p:spPr>
          <a:xfrm>
            <a:off x="2255679" y="3654890"/>
            <a:ext cx="3748626" cy="92247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6350" indent="-141750">
              <a:lnSpc>
                <a:spcPct val="100000"/>
              </a:lnSpc>
              <a:spcBef>
                <a:spcPts val="0"/>
              </a:spcBef>
            </a:pPr>
            <a:r>
              <a:rPr lang="en-US" sz="1600" dirty="0" err="1">
                <a:latin typeface="Avenir Book" panose="02000503020000020003" pitchFamily="2" charset="0"/>
              </a:rPr>
              <a:t>Pr</a:t>
            </a:r>
            <a:r>
              <a:rPr lang="en-US" sz="1600" dirty="0">
                <a:latin typeface="Avenir Book" panose="02000503020000020003" pitchFamily="2" charset="0"/>
              </a:rPr>
              <a:t> Isabel </a:t>
            </a:r>
            <a:r>
              <a:rPr lang="en-US" sz="1600" dirty="0" err="1">
                <a:latin typeface="Avenir Book" panose="02000503020000020003" pitchFamily="2" charset="0"/>
              </a:rPr>
              <a:t>Correia</a:t>
            </a:r>
            <a:endParaRPr lang="en-US" sz="1600" dirty="0">
              <a:latin typeface="Avenir Book" panose="02000503020000020003" pitchFamily="2" charset="0"/>
            </a:endParaRPr>
          </a:p>
          <a:p>
            <a:pPr marL="226350" indent="-141750">
              <a:lnSpc>
                <a:spcPct val="100000"/>
              </a:lnSpc>
              <a:spcBef>
                <a:spcPts val="0"/>
              </a:spcBef>
            </a:pPr>
            <a:r>
              <a:rPr lang="en-US" sz="1600" dirty="0" err="1">
                <a:latin typeface="Avenir Book" panose="02000503020000020003" pitchFamily="2" charset="0"/>
              </a:rPr>
              <a:t>Pr</a:t>
            </a:r>
            <a:r>
              <a:rPr lang="en-US" sz="1600" dirty="0">
                <a:latin typeface="Avenir Book" panose="02000503020000020003" pitchFamily="2" charset="0"/>
              </a:rPr>
              <a:t> Karin </a:t>
            </a:r>
            <a:r>
              <a:rPr lang="en-US" sz="1600" dirty="0" err="1">
                <a:latin typeface="Avenir Book" panose="02000503020000020003" pitchFamily="2" charset="0"/>
              </a:rPr>
              <a:t>Papapietro</a:t>
            </a:r>
            <a:r>
              <a:rPr lang="en-US" sz="1600" dirty="0">
                <a:latin typeface="Avenir Book" panose="02000503020000020003" pitchFamily="2" charset="0"/>
              </a:rPr>
              <a:t> </a:t>
            </a:r>
          </a:p>
          <a:p>
            <a:pPr marL="226350" indent="-141750">
              <a:lnSpc>
                <a:spcPct val="100000"/>
              </a:lnSpc>
              <a:spcBef>
                <a:spcPts val="0"/>
              </a:spcBef>
            </a:pPr>
            <a:r>
              <a:rPr lang="en-US" sz="1600" dirty="0" err="1">
                <a:latin typeface="Avenir Book" panose="02000503020000020003" pitchFamily="2" charset="0"/>
              </a:rPr>
              <a:t>Dr</a:t>
            </a:r>
            <a:r>
              <a:rPr lang="en-US" sz="1600" dirty="0">
                <a:latin typeface="Avenir Book" panose="02000503020000020003" pitchFamily="2" charset="0"/>
              </a:rPr>
              <a:t> Charles Bermudez</a:t>
            </a:r>
          </a:p>
          <a:p>
            <a:pPr marL="226350" indent="-141750">
              <a:lnSpc>
                <a:spcPct val="100000"/>
              </a:lnSpc>
              <a:spcBef>
                <a:spcPts val="0"/>
              </a:spcBef>
            </a:pPr>
            <a:endParaRPr lang="en-US" sz="1600" dirty="0">
              <a:latin typeface="Avenir Book" panose="02000503020000020003" pitchFamily="2" charset="0"/>
            </a:endParaRPr>
          </a:p>
          <a:p>
            <a:pPr marL="8460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>
              <a:latin typeface="Avenir Book" panose="02000503020000020003" pitchFamily="2" charset="0"/>
            </a:endParaRPr>
          </a:p>
          <a:p>
            <a:pPr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sz="1600" dirty="0">
              <a:latin typeface="Avenir Book" panose="02000503020000020003" pitchFamily="2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E295518C-78DA-2244-8786-708FD58E26A4}"/>
              </a:ext>
            </a:extLst>
          </p:cNvPr>
          <p:cNvSpPr txBox="1"/>
          <p:nvPr/>
        </p:nvSpPr>
        <p:spPr>
          <a:xfrm>
            <a:off x="5514454" y="5336798"/>
            <a:ext cx="4112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latin typeface="Avenir Book" panose="02000503020000020003" pitchFamily="2" charset="0"/>
              </a:rPr>
              <a:t>Coordinador   </a:t>
            </a:r>
            <a:r>
              <a:rPr lang="es-MX" sz="1600" dirty="0">
                <a:latin typeface="Avenir Book" panose="02000503020000020003" pitchFamily="2" charset="0"/>
              </a:rPr>
              <a:t>Dr. Diana Cárdenas</a:t>
            </a:r>
          </a:p>
          <a:p>
            <a:endParaRPr lang="es-MX" sz="1600" dirty="0">
              <a:latin typeface="Avenir Book" panose="02000503020000020003" pitchFamily="2" charset="0"/>
            </a:endParaRPr>
          </a:p>
          <a:p>
            <a:endParaRPr lang="es-MX" sz="1600" dirty="0">
              <a:latin typeface="Avenir Book" panose="02000503020000020003" pitchFamily="2" charset="0"/>
            </a:endParaRP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B26ADE25-98F0-6A44-AB8F-4FFA2AEEC0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392" y="2582817"/>
            <a:ext cx="1346468" cy="790020"/>
          </a:xfrm>
          <a:prstGeom prst="rect">
            <a:avLst/>
          </a:prstGeom>
        </p:spPr>
      </p:pic>
      <p:pic>
        <p:nvPicPr>
          <p:cNvPr id="16" name="Imagen 8">
            <a:extLst>
              <a:ext uri="{FF2B5EF4-FFF2-40B4-BE49-F238E27FC236}">
                <a16:creationId xmlns:a16="http://schemas.microsoft.com/office/drawing/2014/main" id="{8A1D81FE-274A-4D7A-911E-16152AA84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2254" y="5815959"/>
            <a:ext cx="648365" cy="344740"/>
          </a:xfrm>
          <a:prstGeom prst="rect">
            <a:avLst/>
          </a:prstGeom>
        </p:spPr>
      </p:pic>
      <p:pic>
        <p:nvPicPr>
          <p:cNvPr id="20" name="Imagen 24">
            <a:extLst>
              <a:ext uri="{FF2B5EF4-FFF2-40B4-BE49-F238E27FC236}">
                <a16:creationId xmlns:a16="http://schemas.microsoft.com/office/drawing/2014/main" id="{2249C169-BC3A-4CDF-A2CF-F319B88D86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9077" y="5716888"/>
            <a:ext cx="648365" cy="380418"/>
          </a:xfrm>
          <a:prstGeom prst="rect">
            <a:avLst/>
          </a:prstGeom>
        </p:spPr>
      </p:pic>
      <p:pic>
        <p:nvPicPr>
          <p:cNvPr id="22" name="Imagen 14">
            <a:extLst>
              <a:ext uri="{FF2B5EF4-FFF2-40B4-BE49-F238E27FC236}">
                <a16:creationId xmlns:a16="http://schemas.microsoft.com/office/drawing/2014/main" id="{C0C0A238-2129-4064-8B69-EF74E93CF2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0214" y="5772173"/>
            <a:ext cx="1000145" cy="29389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80893CA-5F2D-9444-8BB6-7ED8414241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51667" y="4862735"/>
            <a:ext cx="2112767" cy="211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1110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A8FB7E-868A-954D-8C44-85D951678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388" y="564631"/>
            <a:ext cx="9681411" cy="84022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10 </a:t>
            </a:r>
            <a:r>
              <a:rPr lang="en-GB" b="1" dirty="0" err="1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Principios</a:t>
            </a:r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 </a:t>
            </a:r>
            <a:r>
              <a:rPr lang="en-GB" b="1" dirty="0" err="1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recomendados</a:t>
            </a:r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 para el EBDH</a:t>
            </a:r>
            <a:endParaRPr lang="fr-CR" b="1" dirty="0">
              <a:solidFill>
                <a:schemeClr val="bg2">
                  <a:lumMod val="25000"/>
                </a:schemeClr>
              </a:solidFill>
              <a:latin typeface="Avenir Black" panose="02000503020000020003" pitchFamily="2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D5365F-B2E0-4603-9C72-E567CB642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9636" y="1825624"/>
            <a:ext cx="10463655" cy="4782993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600"/>
              </a:spcBef>
              <a:buFont typeface="+mj-lt"/>
              <a:buAutoNum type="arabicPeriod"/>
            </a:pPr>
            <a:r>
              <a:rPr lang="en-GB" dirty="0">
                <a:latin typeface="Avenir Book" panose="02000503020000020003" pitchFamily="2" charset="0"/>
              </a:rPr>
              <a:t>La </a:t>
            </a:r>
            <a:r>
              <a:rPr lang="en-GB" dirty="0" err="1">
                <a:latin typeface="Avenir Book" panose="02000503020000020003" pitchFamily="2" charset="0"/>
              </a:rPr>
              <a:t>política</a:t>
            </a:r>
            <a:r>
              <a:rPr lang="en-GB" dirty="0">
                <a:latin typeface="Avenir Book" panose="02000503020000020003" pitchFamily="2" charset="0"/>
              </a:rPr>
              <a:t> de </a:t>
            </a:r>
            <a:r>
              <a:rPr lang="en-GB" dirty="0" err="1">
                <a:latin typeface="Avenir Book" panose="02000503020000020003" pitchFamily="2" charset="0"/>
              </a:rPr>
              <a:t>salud</a:t>
            </a:r>
            <a:r>
              <a:rPr lang="en-GB" dirty="0">
                <a:latin typeface="Avenir Book" panose="02000503020000020003" pitchFamily="2" charset="0"/>
              </a:rPr>
              <a:t> </a:t>
            </a:r>
            <a:r>
              <a:rPr lang="en-GB" dirty="0" err="1">
                <a:latin typeface="Avenir Book" panose="02000503020000020003" pitchFamily="2" charset="0"/>
              </a:rPr>
              <a:t>pública</a:t>
            </a:r>
            <a:r>
              <a:rPr lang="en-GB" dirty="0">
                <a:latin typeface="Avenir Book" panose="02000503020000020003" pitchFamily="2" charset="0"/>
              </a:rPr>
              <a:t> </a:t>
            </a:r>
            <a:r>
              <a:rPr lang="en-GB" dirty="0" err="1">
                <a:latin typeface="Avenir Book" panose="02000503020000020003" pitchFamily="2" charset="0"/>
              </a:rPr>
              <a:t>debe</a:t>
            </a:r>
            <a:r>
              <a:rPr lang="en-GB" dirty="0">
                <a:latin typeface="Avenir Book" panose="02000503020000020003" pitchFamily="2" charset="0"/>
              </a:rPr>
              <a:t> </a:t>
            </a:r>
            <a:r>
              <a:rPr lang="en-GB" dirty="0" err="1">
                <a:latin typeface="Avenir Book" panose="02000503020000020003" pitchFamily="2" charset="0"/>
              </a:rPr>
              <a:t>hacer</a:t>
            </a:r>
            <a:r>
              <a:rPr lang="en-GB" dirty="0">
                <a:latin typeface="Avenir Book" panose="02000503020000020003" pitchFamily="2" charset="0"/>
              </a:rPr>
              <a:t> del </a:t>
            </a:r>
            <a:r>
              <a:rPr lang="en-GB" dirty="0" err="1">
                <a:latin typeface="Avenir Book" panose="02000503020000020003" pitchFamily="2" charset="0"/>
              </a:rPr>
              <a:t>cumplimiento</a:t>
            </a:r>
            <a:r>
              <a:rPr lang="en-GB" dirty="0">
                <a:latin typeface="Avenir Book" panose="02000503020000020003" pitchFamily="2" charset="0"/>
              </a:rPr>
              <a:t> del </a:t>
            </a:r>
            <a:r>
              <a:rPr lang="en-GB" dirty="0" err="1">
                <a:latin typeface="Avenir Book" panose="02000503020000020003" pitchFamily="2" charset="0"/>
              </a:rPr>
              <a:t>derecho</a:t>
            </a:r>
            <a:r>
              <a:rPr lang="en-GB" dirty="0">
                <a:latin typeface="Avenir Book" panose="02000503020000020003" pitchFamily="2" charset="0"/>
              </a:rPr>
              <a:t> al </a:t>
            </a:r>
            <a:r>
              <a:rPr lang="en-GB" dirty="0" err="1">
                <a:latin typeface="Avenir Book" panose="02000503020000020003" pitchFamily="2" charset="0"/>
              </a:rPr>
              <a:t>cuidado</a:t>
            </a:r>
            <a:r>
              <a:rPr lang="en-GB" dirty="0">
                <a:latin typeface="Avenir Book" panose="02000503020000020003" pitchFamily="2" charset="0"/>
              </a:rPr>
              <a:t> </a:t>
            </a:r>
            <a:r>
              <a:rPr lang="en-GB" dirty="0" err="1">
                <a:latin typeface="Avenir Book" panose="02000503020000020003" pitchFamily="2" charset="0"/>
              </a:rPr>
              <a:t>nutricional</a:t>
            </a:r>
            <a:r>
              <a:rPr lang="en-GB" dirty="0">
                <a:latin typeface="Avenir Book" panose="02000503020000020003" pitchFamily="2" charset="0"/>
              </a:rPr>
              <a:t> un </a:t>
            </a:r>
            <a:r>
              <a:rPr lang="en-GB" dirty="0" err="1">
                <a:latin typeface="Avenir Book" panose="02000503020000020003" pitchFamily="2" charset="0"/>
              </a:rPr>
              <a:t>eje</a:t>
            </a:r>
            <a:r>
              <a:rPr lang="en-GB" dirty="0">
                <a:latin typeface="Avenir Book" panose="02000503020000020003" pitchFamily="2" charset="0"/>
              </a:rPr>
              <a:t> fundamental </a:t>
            </a:r>
            <a:r>
              <a:rPr lang="en-GB" dirty="0" err="1">
                <a:latin typeface="Avenir Book" panose="02000503020000020003" pitchFamily="2" charset="0"/>
              </a:rPr>
              <a:t>en</a:t>
            </a:r>
            <a:r>
              <a:rPr lang="en-GB" dirty="0">
                <a:latin typeface="Avenir Book" panose="02000503020000020003" pitchFamily="2" charset="0"/>
              </a:rPr>
              <a:t> la </a:t>
            </a:r>
            <a:r>
              <a:rPr lang="en-GB" dirty="0" err="1">
                <a:latin typeface="Avenir Book" panose="02000503020000020003" pitchFamily="2" charset="0"/>
              </a:rPr>
              <a:t>lucha</a:t>
            </a:r>
            <a:r>
              <a:rPr lang="en-GB" dirty="0">
                <a:latin typeface="Avenir Book" panose="02000503020000020003" pitchFamily="2" charset="0"/>
              </a:rPr>
              <a:t> contra la </a:t>
            </a:r>
            <a:r>
              <a:rPr lang="en-GB" dirty="0" err="1">
                <a:latin typeface="Avenir Book" panose="02000503020000020003" pitchFamily="2" charset="0"/>
              </a:rPr>
              <a:t>desnutrición</a:t>
            </a:r>
            <a:r>
              <a:rPr lang="en-GB" dirty="0">
                <a:latin typeface="Avenir Book" panose="02000503020000020003" pitchFamily="2" charset="0"/>
              </a:rPr>
              <a:t> </a:t>
            </a:r>
            <a:r>
              <a:rPr lang="en-GB" dirty="0" err="1">
                <a:latin typeface="Avenir Book" panose="02000503020000020003" pitchFamily="2" charset="0"/>
              </a:rPr>
              <a:t>asociada</a:t>
            </a:r>
            <a:r>
              <a:rPr lang="en-GB" dirty="0">
                <a:latin typeface="Avenir Book" panose="02000503020000020003" pitchFamily="2" charset="0"/>
              </a:rPr>
              <a:t> a la </a:t>
            </a:r>
            <a:r>
              <a:rPr lang="en-GB" dirty="0" err="1">
                <a:latin typeface="Avenir Book" panose="02000503020000020003" pitchFamily="2" charset="0"/>
              </a:rPr>
              <a:t>enfermedad</a:t>
            </a:r>
            <a:endParaRPr lang="en-GB" dirty="0">
              <a:latin typeface="Avenir Book" panose="02000503020000020003" pitchFamily="2" charset="0"/>
            </a:endParaRPr>
          </a:p>
          <a:p>
            <a:pPr marL="514350" indent="-514350">
              <a:spcBef>
                <a:spcPts val="1600"/>
              </a:spcBef>
              <a:buFont typeface="+mj-lt"/>
              <a:buAutoNum type="arabicPeriod"/>
            </a:pPr>
            <a:r>
              <a:rPr lang="en-GB" dirty="0">
                <a:latin typeface="Avenir Book" panose="02000503020000020003" pitchFamily="2" charset="0"/>
              </a:rPr>
              <a:t>La </a:t>
            </a:r>
            <a:r>
              <a:rPr lang="en-GB" dirty="0" err="1">
                <a:latin typeface="Avenir Book" panose="02000503020000020003" pitchFamily="2" charset="0"/>
              </a:rPr>
              <a:t>nutrición</a:t>
            </a:r>
            <a:r>
              <a:rPr lang="en-GB" dirty="0">
                <a:latin typeface="Avenir Book" panose="02000503020000020003" pitchFamily="2" charset="0"/>
              </a:rPr>
              <a:t> </a:t>
            </a:r>
            <a:r>
              <a:rPr lang="en-GB" dirty="0" err="1">
                <a:latin typeface="Avenir Book" panose="02000503020000020003" pitchFamily="2" charset="0"/>
              </a:rPr>
              <a:t>clínica</a:t>
            </a:r>
            <a:r>
              <a:rPr lang="en-GB" dirty="0">
                <a:latin typeface="Avenir Book" panose="02000503020000020003" pitchFamily="2" charset="0"/>
              </a:rPr>
              <a:t> </a:t>
            </a:r>
            <a:r>
              <a:rPr lang="en-GB" dirty="0" err="1">
                <a:latin typeface="Avenir Book" panose="02000503020000020003" pitchFamily="2" charset="0"/>
              </a:rPr>
              <a:t>debe</a:t>
            </a:r>
            <a:r>
              <a:rPr lang="en-GB" dirty="0">
                <a:latin typeface="Avenir Book" panose="02000503020000020003" pitchFamily="2" charset="0"/>
              </a:rPr>
              <a:t> </a:t>
            </a:r>
            <a:r>
              <a:rPr lang="en-GB" dirty="0" err="1">
                <a:latin typeface="Avenir Book" panose="02000503020000020003" pitchFamily="2" charset="0"/>
              </a:rPr>
              <a:t>integrarse</a:t>
            </a:r>
            <a:r>
              <a:rPr lang="en-GB" dirty="0">
                <a:latin typeface="Avenir Book" panose="02000503020000020003" pitchFamily="2" charset="0"/>
              </a:rPr>
              <a:t> a la </a:t>
            </a:r>
            <a:r>
              <a:rPr lang="en-GB" dirty="0" err="1">
                <a:latin typeface="Avenir Book" panose="02000503020000020003" pitchFamily="2" charset="0"/>
              </a:rPr>
              <a:t>política</a:t>
            </a:r>
            <a:r>
              <a:rPr lang="en-GB" dirty="0">
                <a:latin typeface="Avenir Book" panose="02000503020000020003" pitchFamily="2" charset="0"/>
              </a:rPr>
              <a:t> de </a:t>
            </a:r>
            <a:r>
              <a:rPr lang="en-GB" dirty="0" err="1">
                <a:latin typeface="Avenir Book" panose="02000503020000020003" pitchFamily="2" charset="0"/>
              </a:rPr>
              <a:t>salud</a:t>
            </a:r>
            <a:r>
              <a:rPr lang="en-GB" dirty="0">
                <a:latin typeface="Avenir Book" panose="02000503020000020003" pitchFamily="2" charset="0"/>
              </a:rPr>
              <a:t> </a:t>
            </a:r>
            <a:r>
              <a:rPr lang="en-GB" dirty="0" err="1">
                <a:latin typeface="Avenir Book" panose="02000503020000020003" pitchFamily="2" charset="0"/>
              </a:rPr>
              <a:t>pública</a:t>
            </a:r>
            <a:r>
              <a:rPr lang="en-GB" dirty="0">
                <a:latin typeface="Avenir Book" panose="02000503020000020003" pitchFamily="2" charset="0"/>
              </a:rPr>
              <a:t> con base </a:t>
            </a:r>
            <a:r>
              <a:rPr lang="en-GB" dirty="0" err="1">
                <a:latin typeface="Avenir Book" panose="02000503020000020003" pitchFamily="2" charset="0"/>
              </a:rPr>
              <a:t>en</a:t>
            </a:r>
            <a:r>
              <a:rPr lang="en-GB" dirty="0">
                <a:latin typeface="Avenir Book" panose="02000503020000020003" pitchFamily="2" charset="0"/>
              </a:rPr>
              <a:t> </a:t>
            </a:r>
            <a:r>
              <a:rPr lang="en-GB" dirty="0" err="1">
                <a:latin typeface="Avenir Book" panose="02000503020000020003" pitchFamily="2" charset="0"/>
              </a:rPr>
              <a:t>los</a:t>
            </a:r>
            <a:r>
              <a:rPr lang="en-GB" dirty="0">
                <a:latin typeface="Avenir Book" panose="02000503020000020003" pitchFamily="2" charset="0"/>
              </a:rPr>
              <a:t> </a:t>
            </a:r>
            <a:r>
              <a:rPr lang="en-GB" dirty="0" err="1">
                <a:latin typeface="Avenir Book" panose="02000503020000020003" pitchFamily="2" charset="0"/>
              </a:rPr>
              <a:t>derechos</a:t>
            </a:r>
            <a:r>
              <a:rPr lang="en-GB" dirty="0">
                <a:latin typeface="Avenir Book" panose="02000503020000020003" pitchFamily="2" charset="0"/>
              </a:rPr>
              <a:t> </a:t>
            </a:r>
            <a:r>
              <a:rPr lang="en-GB" dirty="0" err="1">
                <a:latin typeface="Avenir Book" panose="02000503020000020003" pitchFamily="2" charset="0"/>
              </a:rPr>
              <a:t>humanos</a:t>
            </a:r>
            <a:r>
              <a:rPr lang="en-GB" dirty="0">
                <a:latin typeface="Avenir Book" panose="02000503020000020003" pitchFamily="2" charset="0"/>
              </a:rPr>
              <a:t>, la </a:t>
            </a:r>
            <a:r>
              <a:rPr lang="en-GB" dirty="0" err="1">
                <a:latin typeface="Avenir Book" panose="02000503020000020003" pitchFamily="2" charset="0"/>
              </a:rPr>
              <a:t>equidad</a:t>
            </a:r>
            <a:r>
              <a:rPr lang="en-GB" dirty="0">
                <a:latin typeface="Avenir Book" panose="02000503020000020003" pitchFamily="2" charset="0"/>
              </a:rPr>
              <a:t> y </a:t>
            </a:r>
            <a:r>
              <a:rPr lang="en-GB" dirty="0" err="1">
                <a:latin typeface="Avenir Book" panose="02000503020000020003" pitchFamily="2" charset="0"/>
              </a:rPr>
              <a:t>los</a:t>
            </a:r>
            <a:r>
              <a:rPr lang="en-GB" dirty="0">
                <a:latin typeface="Avenir Book" panose="02000503020000020003" pitchFamily="2" charset="0"/>
              </a:rPr>
              <a:t> </a:t>
            </a:r>
            <a:r>
              <a:rPr lang="en-GB" dirty="0" err="1">
                <a:latin typeface="Avenir Book" panose="02000503020000020003" pitchFamily="2" charset="0"/>
              </a:rPr>
              <a:t>valores</a:t>
            </a:r>
            <a:r>
              <a:rPr lang="en-GB" dirty="0">
                <a:latin typeface="Avenir Book" panose="02000503020000020003" pitchFamily="2" charset="0"/>
              </a:rPr>
              <a:t> </a:t>
            </a:r>
            <a:r>
              <a:rPr lang="en-GB" dirty="0" err="1">
                <a:latin typeface="Avenir Book" panose="02000503020000020003" pitchFamily="2" charset="0"/>
              </a:rPr>
              <a:t>económicos</a:t>
            </a:r>
            <a:endParaRPr lang="en-GB" dirty="0">
              <a:latin typeface="Avenir Book" panose="02000503020000020003" pitchFamily="2" charset="0"/>
            </a:endParaRPr>
          </a:p>
          <a:p>
            <a:pPr marL="514350" indent="-514350">
              <a:spcBef>
                <a:spcPts val="1600"/>
              </a:spcBef>
              <a:buFont typeface="+mj-lt"/>
              <a:buAutoNum type="arabicPeriod"/>
            </a:pPr>
            <a:r>
              <a:rPr lang="en-GB" dirty="0">
                <a:latin typeface="Avenir Book" panose="02000503020000020003" pitchFamily="2" charset="0"/>
              </a:rPr>
              <a:t>La </a:t>
            </a:r>
            <a:r>
              <a:rPr lang="en-GB" dirty="0" err="1">
                <a:latin typeface="Avenir Book" panose="02000503020000020003" pitchFamily="2" charset="0"/>
              </a:rPr>
              <a:t>educación</a:t>
            </a:r>
            <a:r>
              <a:rPr lang="en-GB" dirty="0">
                <a:latin typeface="Avenir Book" panose="02000503020000020003" pitchFamily="2" charset="0"/>
              </a:rPr>
              <a:t> e </a:t>
            </a:r>
            <a:r>
              <a:rPr lang="en-GB" dirty="0" err="1">
                <a:latin typeface="Avenir Book" panose="02000503020000020003" pitchFamily="2" charset="0"/>
              </a:rPr>
              <a:t>investigación</a:t>
            </a:r>
            <a:r>
              <a:rPr lang="en-GB" dirty="0">
                <a:latin typeface="Avenir Book" panose="02000503020000020003" pitchFamily="2" charset="0"/>
              </a:rPr>
              <a:t> </a:t>
            </a:r>
            <a:r>
              <a:rPr lang="en-GB" dirty="0" err="1">
                <a:latin typeface="Avenir Book" panose="02000503020000020003" pitchFamily="2" charset="0"/>
              </a:rPr>
              <a:t>en</a:t>
            </a:r>
            <a:r>
              <a:rPr lang="en-GB" dirty="0">
                <a:latin typeface="Avenir Book" panose="02000503020000020003" pitchFamily="2" charset="0"/>
              </a:rPr>
              <a:t> </a:t>
            </a:r>
            <a:r>
              <a:rPr lang="en-GB" dirty="0" err="1">
                <a:latin typeface="Avenir Book" panose="02000503020000020003" pitchFamily="2" charset="0"/>
              </a:rPr>
              <a:t>nutrición</a:t>
            </a:r>
            <a:r>
              <a:rPr lang="en-GB" dirty="0">
                <a:latin typeface="Avenir Book" panose="02000503020000020003" pitchFamily="2" charset="0"/>
              </a:rPr>
              <a:t> </a:t>
            </a:r>
            <a:r>
              <a:rPr lang="en-GB" dirty="0" err="1">
                <a:latin typeface="Avenir Book" panose="02000503020000020003" pitchFamily="2" charset="0"/>
              </a:rPr>
              <a:t>clínica</a:t>
            </a:r>
            <a:r>
              <a:rPr lang="en-GB" dirty="0">
                <a:latin typeface="Avenir Book" panose="02000503020000020003" pitchFamily="2" charset="0"/>
              </a:rPr>
              <a:t> </a:t>
            </a:r>
            <a:r>
              <a:rPr lang="en-GB" dirty="0" err="1">
                <a:latin typeface="Avenir Book" panose="02000503020000020003" pitchFamily="2" charset="0"/>
              </a:rPr>
              <a:t>es</a:t>
            </a:r>
            <a:r>
              <a:rPr lang="en-GB" dirty="0">
                <a:latin typeface="Avenir Book" panose="02000503020000020003" pitchFamily="2" charset="0"/>
              </a:rPr>
              <a:t> un </a:t>
            </a:r>
            <a:r>
              <a:rPr lang="en-GB" dirty="0" err="1">
                <a:latin typeface="Avenir Book" panose="02000503020000020003" pitchFamily="2" charset="0"/>
              </a:rPr>
              <a:t>eje</a:t>
            </a:r>
            <a:r>
              <a:rPr lang="en-GB" dirty="0">
                <a:latin typeface="Avenir Book" panose="02000503020000020003" pitchFamily="2" charset="0"/>
              </a:rPr>
              <a:t> fundamental del </a:t>
            </a:r>
            <a:r>
              <a:rPr lang="en-GB" dirty="0" err="1">
                <a:latin typeface="Avenir Book" panose="02000503020000020003" pitchFamily="2" charset="0"/>
              </a:rPr>
              <a:t>respeto</a:t>
            </a:r>
            <a:r>
              <a:rPr lang="en-GB" dirty="0">
                <a:latin typeface="Avenir Book" panose="02000503020000020003" pitchFamily="2" charset="0"/>
              </a:rPr>
              <a:t> y el </a:t>
            </a:r>
            <a:r>
              <a:rPr lang="en-GB" dirty="0" err="1">
                <a:latin typeface="Avenir Book" panose="02000503020000020003" pitchFamily="2" charset="0"/>
              </a:rPr>
              <a:t>cumplimiento</a:t>
            </a:r>
            <a:r>
              <a:rPr lang="en-GB" dirty="0">
                <a:latin typeface="Avenir Book" panose="02000503020000020003" pitchFamily="2" charset="0"/>
              </a:rPr>
              <a:t> del </a:t>
            </a:r>
            <a:r>
              <a:rPr lang="en-GB" dirty="0" err="1">
                <a:latin typeface="Avenir Book" panose="02000503020000020003" pitchFamily="2" charset="0"/>
              </a:rPr>
              <a:t>derecho</a:t>
            </a:r>
            <a:r>
              <a:rPr lang="en-GB" dirty="0">
                <a:latin typeface="Avenir Book" panose="02000503020000020003" pitchFamily="2" charset="0"/>
              </a:rPr>
              <a:t> a la </a:t>
            </a:r>
            <a:r>
              <a:rPr lang="en-GB" dirty="0" err="1">
                <a:latin typeface="Avenir Book" panose="02000503020000020003" pitchFamily="2" charset="0"/>
              </a:rPr>
              <a:t>atención</a:t>
            </a:r>
            <a:r>
              <a:rPr lang="en-GB" dirty="0">
                <a:latin typeface="Avenir Book" panose="02000503020000020003" pitchFamily="2" charset="0"/>
              </a:rPr>
              <a:t> </a:t>
            </a:r>
            <a:r>
              <a:rPr lang="en-GB" dirty="0" err="1">
                <a:latin typeface="Avenir Book" panose="02000503020000020003" pitchFamily="2" charset="0"/>
              </a:rPr>
              <a:t>nutricional</a:t>
            </a:r>
            <a:endParaRPr lang="en-GB" dirty="0">
              <a:latin typeface="Avenir Book" panose="02000503020000020003" pitchFamily="2" charset="0"/>
            </a:endParaRPr>
          </a:p>
          <a:p>
            <a:pPr marL="0" indent="0">
              <a:spcBef>
                <a:spcPts val="1600"/>
              </a:spcBef>
              <a:buNone/>
            </a:pPr>
            <a:endParaRPr lang="en-GB" dirty="0">
              <a:latin typeface="Avenir Book" panose="02000503020000020003" pitchFamily="2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27B6B94-3450-CE44-BA1B-DD68D33F1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19636" cy="131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9801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D5365F-B2E0-4603-9C72-E567CB642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976" y="1590234"/>
            <a:ext cx="10588234" cy="4782993"/>
          </a:xfrm>
        </p:spPr>
        <p:txBody>
          <a:bodyPr>
            <a:normAutofit/>
          </a:bodyPr>
          <a:lstStyle/>
          <a:p>
            <a:pPr marL="0" indent="0">
              <a:spcBef>
                <a:spcPts val="1600"/>
              </a:spcBef>
              <a:buNone/>
            </a:pPr>
            <a:r>
              <a:rPr lang="en-GB" dirty="0">
                <a:latin typeface="Avenir Book" panose="02000503020000020003" pitchFamily="2" charset="0"/>
              </a:rPr>
              <a:t>4. </a:t>
            </a:r>
            <a:r>
              <a:rPr lang="en-GB" dirty="0" err="1">
                <a:latin typeface="Avenir Book" panose="02000503020000020003" pitchFamily="2" charset="0"/>
              </a:rPr>
              <a:t>Principios</a:t>
            </a:r>
            <a:r>
              <a:rPr lang="en-GB" dirty="0">
                <a:latin typeface="Avenir Book" panose="02000503020000020003" pitchFamily="2" charset="0"/>
              </a:rPr>
              <a:t> y </a:t>
            </a:r>
            <a:r>
              <a:rPr lang="en-GB" dirty="0" err="1">
                <a:latin typeface="Avenir Book" panose="02000503020000020003" pitchFamily="2" charset="0"/>
              </a:rPr>
              <a:t>valores</a:t>
            </a:r>
            <a:r>
              <a:rPr lang="en-GB" dirty="0">
                <a:latin typeface="Avenir Book" panose="02000503020000020003" pitchFamily="2" charset="0"/>
              </a:rPr>
              <a:t> </a:t>
            </a:r>
            <a:r>
              <a:rPr lang="en-GB" dirty="0" err="1">
                <a:latin typeface="Avenir Book" panose="02000503020000020003" pitchFamily="2" charset="0"/>
              </a:rPr>
              <a:t>éticos</a:t>
            </a:r>
            <a:r>
              <a:rPr lang="en-GB" dirty="0">
                <a:latin typeface="Avenir Book" panose="02000503020000020003" pitchFamily="2" charset="0"/>
              </a:rPr>
              <a:t> </a:t>
            </a:r>
            <a:r>
              <a:rPr lang="en-GB" dirty="0" err="1">
                <a:latin typeface="Avenir Book" panose="02000503020000020003" pitchFamily="2" charset="0"/>
              </a:rPr>
              <a:t>en</a:t>
            </a:r>
            <a:r>
              <a:rPr lang="en-GB" dirty="0">
                <a:latin typeface="Avenir Book" panose="02000503020000020003" pitchFamily="2" charset="0"/>
              </a:rPr>
              <a:t> </a:t>
            </a:r>
            <a:r>
              <a:rPr lang="en-GB" dirty="0" err="1">
                <a:latin typeface="Avenir Book" panose="02000503020000020003" pitchFamily="2" charset="0"/>
              </a:rPr>
              <a:t>nutrición</a:t>
            </a:r>
            <a:r>
              <a:rPr lang="en-GB" dirty="0">
                <a:latin typeface="Avenir Book" panose="02000503020000020003" pitchFamily="2" charset="0"/>
              </a:rPr>
              <a:t> </a:t>
            </a:r>
            <a:r>
              <a:rPr lang="en-GB" dirty="0" err="1">
                <a:latin typeface="Avenir Book" panose="02000503020000020003" pitchFamily="2" charset="0"/>
              </a:rPr>
              <a:t>clínica</a:t>
            </a:r>
            <a:r>
              <a:rPr lang="en-GB" dirty="0">
                <a:latin typeface="Avenir Book" panose="02000503020000020003" pitchFamily="2" charset="0"/>
              </a:rPr>
              <a:t>, </a:t>
            </a:r>
            <a:r>
              <a:rPr lang="en-GB" dirty="0" err="1">
                <a:latin typeface="Avenir Book" panose="02000503020000020003" pitchFamily="2" charset="0"/>
              </a:rPr>
              <a:t>incluyendo</a:t>
            </a:r>
            <a:r>
              <a:rPr lang="en-GB" dirty="0">
                <a:latin typeface="Avenir Book" panose="02000503020000020003" pitchFamily="2" charset="0"/>
              </a:rPr>
              <a:t> la </a:t>
            </a:r>
            <a:r>
              <a:rPr lang="en-GB" dirty="0" err="1">
                <a:latin typeface="Avenir Book" panose="02000503020000020003" pitchFamily="2" charset="0"/>
              </a:rPr>
              <a:t>justicia</a:t>
            </a:r>
            <a:r>
              <a:rPr lang="en-GB" dirty="0">
                <a:latin typeface="Avenir Book" panose="02000503020000020003" pitchFamily="2" charset="0"/>
              </a:rPr>
              <a:t> y la </a:t>
            </a:r>
            <a:r>
              <a:rPr lang="en-GB" dirty="0" err="1">
                <a:latin typeface="Avenir Book" panose="02000503020000020003" pitchFamily="2" charset="0"/>
              </a:rPr>
              <a:t>equidad</a:t>
            </a:r>
            <a:r>
              <a:rPr lang="en-GB" dirty="0">
                <a:latin typeface="Avenir Book" panose="02000503020000020003" pitchFamily="2" charset="0"/>
              </a:rPr>
              <a:t> son  la base del </a:t>
            </a:r>
            <a:r>
              <a:rPr lang="en-GB" dirty="0" err="1">
                <a:latin typeface="Avenir Book" panose="02000503020000020003" pitchFamily="2" charset="0"/>
              </a:rPr>
              <a:t>derecho</a:t>
            </a:r>
            <a:r>
              <a:rPr lang="en-GB" dirty="0">
                <a:latin typeface="Avenir Book" panose="02000503020000020003" pitchFamily="2" charset="0"/>
              </a:rPr>
              <a:t> al </a:t>
            </a:r>
            <a:r>
              <a:rPr lang="en-GB" dirty="0" err="1">
                <a:latin typeface="Avenir Book" panose="02000503020000020003" pitchFamily="2" charset="0"/>
              </a:rPr>
              <a:t>cuidado</a:t>
            </a:r>
            <a:r>
              <a:rPr lang="en-GB" dirty="0">
                <a:latin typeface="Avenir Book" panose="02000503020000020003" pitchFamily="2" charset="0"/>
              </a:rPr>
              <a:t> </a:t>
            </a:r>
            <a:r>
              <a:rPr lang="en-GB" dirty="0" err="1">
                <a:latin typeface="Avenir Book" panose="02000503020000020003" pitchFamily="2" charset="0"/>
              </a:rPr>
              <a:t>nutricional</a:t>
            </a:r>
            <a:endParaRPr lang="en-GB" dirty="0">
              <a:latin typeface="Avenir Book" panose="02000503020000020003" pitchFamily="2" charset="0"/>
            </a:endParaRPr>
          </a:p>
          <a:p>
            <a:pPr marL="0" indent="0">
              <a:spcBef>
                <a:spcPts val="1600"/>
              </a:spcBef>
              <a:buNone/>
            </a:pPr>
            <a:r>
              <a:rPr lang="en-GB" dirty="0">
                <a:latin typeface="Avenir Book" panose="02000503020000020003" pitchFamily="2" charset="0"/>
              </a:rPr>
              <a:t>5. Los </a:t>
            </a:r>
            <a:r>
              <a:rPr lang="en-GB" dirty="0" err="1">
                <a:latin typeface="Avenir Book" panose="02000503020000020003" pitchFamily="2" charset="0"/>
              </a:rPr>
              <a:t>clínicos</a:t>
            </a:r>
            <a:r>
              <a:rPr lang="en-GB" dirty="0">
                <a:latin typeface="Avenir Book" panose="02000503020000020003" pitchFamily="2" charset="0"/>
              </a:rPr>
              <a:t>, </a:t>
            </a:r>
            <a:r>
              <a:rPr lang="en-GB" dirty="0" err="1">
                <a:latin typeface="Avenir Book" panose="02000503020000020003" pitchFamily="2" charset="0"/>
              </a:rPr>
              <a:t>los</a:t>
            </a:r>
            <a:r>
              <a:rPr lang="en-GB" dirty="0">
                <a:latin typeface="Avenir Book" panose="02000503020000020003" pitchFamily="2" charset="0"/>
              </a:rPr>
              <a:t> </a:t>
            </a:r>
            <a:r>
              <a:rPr lang="en-GB" dirty="0" err="1">
                <a:latin typeface="Avenir Book" panose="02000503020000020003" pitchFamily="2" charset="0"/>
              </a:rPr>
              <a:t>investigadores</a:t>
            </a:r>
            <a:r>
              <a:rPr lang="en-GB" dirty="0">
                <a:latin typeface="Avenir Book" panose="02000503020000020003" pitchFamily="2" charset="0"/>
              </a:rPr>
              <a:t> y </a:t>
            </a:r>
            <a:r>
              <a:rPr lang="en-GB" dirty="0" err="1">
                <a:latin typeface="Avenir Book" panose="02000503020000020003" pitchFamily="2" charset="0"/>
              </a:rPr>
              <a:t>los</a:t>
            </a:r>
            <a:r>
              <a:rPr lang="en-GB" dirty="0">
                <a:latin typeface="Avenir Book" panose="02000503020000020003" pitchFamily="2" charset="0"/>
              </a:rPr>
              <a:t> </a:t>
            </a:r>
            <a:r>
              <a:rPr lang="en-GB" dirty="0" err="1">
                <a:latin typeface="Avenir Book" panose="02000503020000020003" pitchFamily="2" charset="0"/>
              </a:rPr>
              <a:t>responsables</a:t>
            </a:r>
            <a:r>
              <a:rPr lang="en-GB" dirty="0">
                <a:latin typeface="Avenir Book" panose="02000503020000020003" pitchFamily="2" charset="0"/>
              </a:rPr>
              <a:t> </a:t>
            </a:r>
            <a:r>
              <a:rPr lang="en-GB" dirty="0" err="1">
                <a:latin typeface="Avenir Book" panose="02000503020000020003" pitchFamily="2" charset="0"/>
              </a:rPr>
              <a:t>políticos</a:t>
            </a:r>
            <a:r>
              <a:rPr lang="en-GB" dirty="0">
                <a:latin typeface="Avenir Book" panose="02000503020000020003" pitchFamily="2" charset="0"/>
              </a:rPr>
              <a:t> </a:t>
            </a:r>
            <a:r>
              <a:rPr lang="en-GB" dirty="0" err="1">
                <a:latin typeface="Avenir Book" panose="02000503020000020003" pitchFamily="2" charset="0"/>
              </a:rPr>
              <a:t>deben</a:t>
            </a:r>
            <a:r>
              <a:rPr lang="en-GB" dirty="0">
                <a:latin typeface="Avenir Book" panose="02000503020000020003" pitchFamily="2" charset="0"/>
              </a:rPr>
              <a:t> </a:t>
            </a:r>
            <a:r>
              <a:rPr lang="en-GB" dirty="0" err="1">
                <a:latin typeface="Avenir Book" panose="02000503020000020003" pitchFamily="2" charset="0"/>
              </a:rPr>
              <a:t>trabajar</a:t>
            </a:r>
            <a:r>
              <a:rPr lang="en-GB" dirty="0">
                <a:latin typeface="Avenir Book" panose="02000503020000020003" pitchFamily="2" charset="0"/>
              </a:rPr>
              <a:t> </a:t>
            </a:r>
            <a:r>
              <a:rPr lang="en-GB" dirty="0" err="1">
                <a:latin typeface="Avenir Book" panose="02000503020000020003" pitchFamily="2" charset="0"/>
              </a:rPr>
              <a:t>juntos</a:t>
            </a:r>
            <a:r>
              <a:rPr lang="en-GB" dirty="0">
                <a:latin typeface="Avenir Book" panose="02000503020000020003" pitchFamily="2" charset="0"/>
              </a:rPr>
              <a:t> para </a:t>
            </a:r>
            <a:r>
              <a:rPr lang="en-GB" dirty="0" err="1">
                <a:latin typeface="Avenir Book" panose="02000503020000020003" pitchFamily="2" charset="0"/>
              </a:rPr>
              <a:t>trasladar</a:t>
            </a:r>
            <a:r>
              <a:rPr lang="en-GB" dirty="0">
                <a:latin typeface="Avenir Book" panose="02000503020000020003" pitchFamily="2" charset="0"/>
              </a:rPr>
              <a:t> la </a:t>
            </a:r>
            <a:r>
              <a:rPr lang="en-GB" dirty="0" err="1">
                <a:latin typeface="Avenir Book" panose="02000503020000020003" pitchFamily="2" charset="0"/>
              </a:rPr>
              <a:t>terapia</a:t>
            </a:r>
            <a:r>
              <a:rPr lang="en-GB" dirty="0">
                <a:latin typeface="Avenir Book" panose="02000503020000020003" pitchFamily="2" charset="0"/>
              </a:rPr>
              <a:t> </a:t>
            </a:r>
            <a:r>
              <a:rPr lang="en-GB" dirty="0" err="1">
                <a:latin typeface="Avenir Book" panose="02000503020000020003" pitchFamily="2" charset="0"/>
              </a:rPr>
              <a:t>nutricional</a:t>
            </a:r>
            <a:r>
              <a:rPr lang="en-GB" dirty="0">
                <a:latin typeface="Avenir Book" panose="02000503020000020003" pitchFamily="2" charset="0"/>
              </a:rPr>
              <a:t> </a:t>
            </a:r>
            <a:r>
              <a:rPr lang="en-GB" dirty="0" err="1">
                <a:latin typeface="Avenir Book" panose="02000503020000020003" pitchFamily="2" charset="0"/>
              </a:rPr>
              <a:t>médica</a:t>
            </a:r>
            <a:r>
              <a:rPr lang="en-GB" dirty="0">
                <a:latin typeface="Avenir Book" panose="02000503020000020003" pitchFamily="2" charset="0"/>
              </a:rPr>
              <a:t> </a:t>
            </a:r>
            <a:r>
              <a:rPr lang="en-GB" dirty="0" err="1">
                <a:latin typeface="Avenir Book" panose="02000503020000020003" pitchFamily="2" charset="0"/>
              </a:rPr>
              <a:t>basada</a:t>
            </a:r>
            <a:r>
              <a:rPr lang="en-GB" dirty="0">
                <a:latin typeface="Avenir Book" panose="02000503020000020003" pitchFamily="2" charset="0"/>
              </a:rPr>
              <a:t> </a:t>
            </a:r>
            <a:r>
              <a:rPr lang="en-GB" dirty="0" err="1">
                <a:latin typeface="Avenir Book" panose="02000503020000020003" pitchFamily="2" charset="0"/>
              </a:rPr>
              <a:t>en</a:t>
            </a:r>
            <a:r>
              <a:rPr lang="en-GB" dirty="0">
                <a:latin typeface="Avenir Book" panose="02000503020000020003" pitchFamily="2" charset="0"/>
              </a:rPr>
              <a:t> la </a:t>
            </a:r>
            <a:r>
              <a:rPr lang="en-GB" dirty="0" err="1">
                <a:latin typeface="Avenir Book" panose="02000503020000020003" pitchFamily="2" charset="0"/>
              </a:rPr>
              <a:t>evidencia</a:t>
            </a:r>
            <a:r>
              <a:rPr lang="en-GB" dirty="0">
                <a:latin typeface="Avenir Book" panose="02000503020000020003" pitchFamily="2" charset="0"/>
              </a:rPr>
              <a:t> a las </a:t>
            </a:r>
            <a:r>
              <a:rPr lang="en-GB" dirty="0" err="1">
                <a:latin typeface="Avenir Book" panose="02000503020000020003" pitchFamily="2" charset="0"/>
              </a:rPr>
              <a:t>políticas</a:t>
            </a:r>
            <a:r>
              <a:rPr lang="en-GB" dirty="0">
                <a:latin typeface="Avenir Book" panose="02000503020000020003" pitchFamily="2" charset="0"/>
              </a:rPr>
              <a:t> </a:t>
            </a:r>
            <a:r>
              <a:rPr lang="en-GB" dirty="0" err="1">
                <a:latin typeface="Avenir Book" panose="02000503020000020003" pitchFamily="2" charset="0"/>
              </a:rPr>
              <a:t>en</a:t>
            </a:r>
            <a:r>
              <a:rPr lang="en-GB" dirty="0">
                <a:latin typeface="Avenir Book" panose="02000503020000020003" pitchFamily="2" charset="0"/>
              </a:rPr>
              <a:t> </a:t>
            </a:r>
            <a:r>
              <a:rPr lang="en-GB" dirty="0" err="1">
                <a:latin typeface="Avenir Book" panose="02000503020000020003" pitchFamily="2" charset="0"/>
              </a:rPr>
              <a:t>salud</a:t>
            </a:r>
            <a:r>
              <a:rPr lang="en-GB" dirty="0">
                <a:latin typeface="Avenir Book" panose="02000503020000020003" pitchFamily="2" charset="0"/>
              </a:rPr>
              <a:t> </a:t>
            </a:r>
          </a:p>
          <a:p>
            <a:pPr marL="0" indent="0">
              <a:spcBef>
                <a:spcPts val="1600"/>
              </a:spcBef>
              <a:buNone/>
            </a:pPr>
            <a:r>
              <a:rPr lang="en-GB" dirty="0">
                <a:latin typeface="Avenir Book" panose="02000503020000020003" pitchFamily="2" charset="0"/>
              </a:rPr>
              <a:t>6. Para que se </a:t>
            </a:r>
            <a:r>
              <a:rPr lang="en-GB" dirty="0" err="1">
                <a:latin typeface="Avenir Book" panose="02000503020000020003" pitchFamily="2" charset="0"/>
              </a:rPr>
              <a:t>aplique</a:t>
            </a:r>
            <a:r>
              <a:rPr lang="en-GB" dirty="0">
                <a:latin typeface="Avenir Book" panose="02000503020000020003" pitchFamily="2" charset="0"/>
              </a:rPr>
              <a:t> </a:t>
            </a:r>
            <a:r>
              <a:rPr lang="en-GB" dirty="0" err="1">
                <a:latin typeface="Avenir Book" panose="02000503020000020003" pitchFamily="2" charset="0"/>
              </a:rPr>
              <a:t>eficazmente</a:t>
            </a:r>
            <a:r>
              <a:rPr lang="en-GB" dirty="0">
                <a:latin typeface="Avenir Book" panose="02000503020000020003" pitchFamily="2" charset="0"/>
              </a:rPr>
              <a:t>, la </a:t>
            </a:r>
            <a:r>
              <a:rPr lang="en-GB" dirty="0" err="1">
                <a:latin typeface="Avenir Book" panose="02000503020000020003" pitchFamily="2" charset="0"/>
              </a:rPr>
              <a:t>política</a:t>
            </a:r>
            <a:r>
              <a:rPr lang="en-GB" dirty="0">
                <a:latin typeface="Avenir Book" panose="02000503020000020003" pitchFamily="2" charset="0"/>
              </a:rPr>
              <a:t> de </a:t>
            </a:r>
            <a:r>
              <a:rPr lang="en-GB" dirty="0" err="1">
                <a:latin typeface="Avenir Book" panose="02000503020000020003" pitchFamily="2" charset="0"/>
              </a:rPr>
              <a:t>salud</a:t>
            </a:r>
            <a:r>
              <a:rPr lang="en-GB" dirty="0">
                <a:latin typeface="Avenir Book" panose="02000503020000020003" pitchFamily="2" charset="0"/>
              </a:rPr>
              <a:t> </a:t>
            </a:r>
            <a:r>
              <a:rPr lang="en-GB" dirty="0" err="1">
                <a:latin typeface="Avenir Book" panose="02000503020000020003" pitchFamily="2" charset="0"/>
              </a:rPr>
              <a:t>pública</a:t>
            </a:r>
            <a:r>
              <a:rPr lang="en-GB" dirty="0">
                <a:latin typeface="Avenir Book" panose="02000503020000020003" pitchFamily="2" charset="0"/>
              </a:rPr>
              <a:t> </a:t>
            </a:r>
            <a:r>
              <a:rPr lang="en-GB" dirty="0" err="1">
                <a:latin typeface="Avenir Book" panose="02000503020000020003" pitchFamily="2" charset="0"/>
              </a:rPr>
              <a:t>en</a:t>
            </a:r>
            <a:r>
              <a:rPr lang="en-GB" dirty="0">
                <a:latin typeface="Avenir Book" panose="02000503020000020003" pitchFamily="2" charset="0"/>
              </a:rPr>
              <a:t> </a:t>
            </a:r>
            <a:r>
              <a:rPr lang="en-GB" dirty="0" err="1">
                <a:latin typeface="Avenir Book" panose="02000503020000020003" pitchFamily="2" charset="0"/>
              </a:rPr>
              <a:t>materia</a:t>
            </a:r>
            <a:r>
              <a:rPr lang="en-GB" dirty="0">
                <a:latin typeface="Avenir Book" panose="02000503020000020003" pitchFamily="2" charset="0"/>
              </a:rPr>
              <a:t> de </a:t>
            </a:r>
            <a:r>
              <a:rPr lang="en-GB" dirty="0" err="1">
                <a:latin typeface="Avenir Book" panose="02000503020000020003" pitchFamily="2" charset="0"/>
              </a:rPr>
              <a:t>nutrición</a:t>
            </a:r>
            <a:r>
              <a:rPr lang="en-GB" dirty="0">
                <a:latin typeface="Avenir Book" panose="02000503020000020003" pitchFamily="2" charset="0"/>
              </a:rPr>
              <a:t> </a:t>
            </a:r>
            <a:r>
              <a:rPr lang="en-GB" dirty="0" err="1">
                <a:latin typeface="Avenir Book" panose="02000503020000020003" pitchFamily="2" charset="0"/>
              </a:rPr>
              <a:t>clínica</a:t>
            </a:r>
            <a:r>
              <a:rPr lang="en-GB" dirty="0">
                <a:latin typeface="Avenir Book" panose="02000503020000020003" pitchFamily="2" charset="0"/>
              </a:rPr>
              <a:t> </a:t>
            </a:r>
            <a:r>
              <a:rPr lang="en-GB" dirty="0" err="1">
                <a:latin typeface="Avenir Book" panose="02000503020000020003" pitchFamily="2" charset="0"/>
              </a:rPr>
              <a:t>debe</a:t>
            </a:r>
            <a:r>
              <a:rPr lang="en-GB" dirty="0">
                <a:latin typeface="Avenir Book" panose="02000503020000020003" pitchFamily="2" charset="0"/>
              </a:rPr>
              <a:t> </a:t>
            </a:r>
            <a:r>
              <a:rPr lang="en-GB" dirty="0" err="1">
                <a:latin typeface="Avenir Book" panose="02000503020000020003" pitchFamily="2" charset="0"/>
              </a:rPr>
              <a:t>considerar</a:t>
            </a:r>
            <a:r>
              <a:rPr lang="en-GB" dirty="0">
                <a:latin typeface="Avenir Book" panose="02000503020000020003" pitchFamily="2" charset="0"/>
              </a:rPr>
              <a:t> a </a:t>
            </a:r>
            <a:r>
              <a:rPr lang="en-GB" dirty="0" err="1">
                <a:latin typeface="Avenir Book" panose="02000503020000020003" pitchFamily="2" charset="0"/>
              </a:rPr>
              <a:t>todos</a:t>
            </a:r>
            <a:r>
              <a:rPr lang="en-GB" dirty="0">
                <a:latin typeface="Avenir Book" panose="02000503020000020003" pitchFamily="2" charset="0"/>
              </a:rPr>
              <a:t> </a:t>
            </a:r>
            <a:r>
              <a:rPr lang="en-GB" dirty="0" err="1">
                <a:latin typeface="Avenir Book" panose="02000503020000020003" pitchFamily="2" charset="0"/>
              </a:rPr>
              <a:t>los</a:t>
            </a:r>
            <a:r>
              <a:rPr lang="en-GB" dirty="0">
                <a:latin typeface="Avenir Book" panose="02000503020000020003" pitchFamily="2" charset="0"/>
              </a:rPr>
              <a:t> </a:t>
            </a:r>
            <a:r>
              <a:rPr lang="en-GB" dirty="0" err="1">
                <a:latin typeface="Avenir Book" panose="02000503020000020003" pitchFamily="2" charset="0"/>
              </a:rPr>
              <a:t>pacientes</a:t>
            </a:r>
            <a:r>
              <a:rPr lang="en-GB" dirty="0">
                <a:latin typeface="Avenir Book" panose="02000503020000020003" pitchFamily="2" charset="0"/>
              </a:rPr>
              <a:t> con </a:t>
            </a:r>
            <a:r>
              <a:rPr lang="en-GB" dirty="0" err="1">
                <a:latin typeface="Avenir Book" panose="02000503020000020003" pitchFamily="2" charset="0"/>
              </a:rPr>
              <a:t>riesgo</a:t>
            </a:r>
            <a:r>
              <a:rPr lang="en-GB" dirty="0">
                <a:latin typeface="Avenir Book" panose="02000503020000020003" pitchFamily="2" charset="0"/>
              </a:rPr>
              <a:t> </a:t>
            </a:r>
            <a:r>
              <a:rPr lang="en-GB" dirty="0" err="1">
                <a:latin typeface="Avenir Book" panose="02000503020000020003" pitchFamily="2" charset="0"/>
              </a:rPr>
              <a:t>nutricional</a:t>
            </a:r>
            <a:r>
              <a:rPr lang="en-GB" dirty="0">
                <a:latin typeface="Avenir Book" panose="02000503020000020003" pitchFamily="2" charset="0"/>
              </a:rPr>
              <a:t>, </a:t>
            </a:r>
            <a:r>
              <a:rPr lang="en-GB" dirty="0" err="1">
                <a:latin typeface="Avenir Book" panose="02000503020000020003" pitchFamily="2" charset="0"/>
              </a:rPr>
              <a:t>incluidas</a:t>
            </a:r>
            <a:r>
              <a:rPr lang="en-GB" dirty="0">
                <a:latin typeface="Avenir Book" panose="02000503020000020003" pitchFamily="2" charset="0"/>
              </a:rPr>
              <a:t> las </a:t>
            </a:r>
            <a:r>
              <a:rPr lang="en-GB" dirty="0" err="1">
                <a:latin typeface="Avenir Book" panose="02000503020000020003" pitchFamily="2" charset="0"/>
              </a:rPr>
              <a:t>mujeres</a:t>
            </a:r>
            <a:r>
              <a:rPr lang="en-GB" dirty="0">
                <a:latin typeface="Avenir Book" panose="02000503020000020003" pitchFamily="2" charset="0"/>
              </a:rPr>
              <a:t> </a:t>
            </a:r>
            <a:r>
              <a:rPr lang="en-GB" dirty="0" err="1">
                <a:latin typeface="Avenir Book" panose="02000503020000020003" pitchFamily="2" charset="0"/>
              </a:rPr>
              <a:t>embarazadas</a:t>
            </a:r>
            <a:r>
              <a:rPr lang="en-GB" dirty="0">
                <a:latin typeface="Avenir Book" panose="02000503020000020003" pitchFamily="2" charset="0"/>
              </a:rPr>
              <a:t> y </a:t>
            </a:r>
            <a:r>
              <a:rPr lang="en-GB" dirty="0" err="1">
                <a:latin typeface="Avenir Book" panose="02000503020000020003" pitchFamily="2" charset="0"/>
              </a:rPr>
              <a:t>los</a:t>
            </a:r>
            <a:r>
              <a:rPr lang="en-GB" dirty="0">
                <a:latin typeface="Avenir Book" panose="02000503020000020003" pitchFamily="2" charset="0"/>
              </a:rPr>
              <a:t> </a:t>
            </a:r>
            <a:r>
              <a:rPr lang="en-GB" dirty="0" err="1">
                <a:latin typeface="Avenir Book" panose="02000503020000020003" pitchFamily="2" charset="0"/>
              </a:rPr>
              <a:t>niños</a:t>
            </a:r>
            <a:r>
              <a:rPr lang="en-GB" dirty="0">
                <a:latin typeface="Avenir Book" panose="02000503020000020003" pitchFamily="2" charset="0"/>
              </a:rPr>
              <a:t>, </a:t>
            </a:r>
            <a:r>
              <a:rPr lang="en-GB" dirty="0" err="1">
                <a:latin typeface="Avenir Book" panose="02000503020000020003" pitchFamily="2" charset="0"/>
              </a:rPr>
              <a:t>como</a:t>
            </a:r>
            <a:r>
              <a:rPr lang="en-GB" dirty="0">
                <a:latin typeface="Avenir Book" panose="02000503020000020003" pitchFamily="2" charset="0"/>
              </a:rPr>
              <a:t> </a:t>
            </a:r>
            <a:r>
              <a:rPr lang="en-GB" dirty="0" err="1">
                <a:latin typeface="Avenir Book" panose="02000503020000020003" pitchFamily="2" charset="0"/>
              </a:rPr>
              <a:t>población</a:t>
            </a:r>
            <a:r>
              <a:rPr lang="en-GB" dirty="0">
                <a:latin typeface="Avenir Book" panose="02000503020000020003" pitchFamily="2" charset="0"/>
              </a:rPr>
              <a:t> </a:t>
            </a:r>
            <a:r>
              <a:rPr lang="en-GB" dirty="0" err="1">
                <a:latin typeface="Avenir Book" panose="02000503020000020003" pitchFamily="2" charset="0"/>
              </a:rPr>
              <a:t>objetivo</a:t>
            </a:r>
            <a:endParaRPr lang="en-GB" dirty="0">
              <a:latin typeface="Avenir Book" panose="02000503020000020003" pitchFamily="2" charset="0"/>
            </a:endParaRPr>
          </a:p>
          <a:p>
            <a:pPr marL="0" indent="0">
              <a:spcBef>
                <a:spcPts val="1600"/>
              </a:spcBef>
              <a:buNone/>
            </a:pPr>
            <a:endParaRPr lang="en-GB" dirty="0">
              <a:latin typeface="Avenir Book" panose="02000503020000020003" pitchFamily="2" charset="0"/>
            </a:endParaRPr>
          </a:p>
          <a:p>
            <a:pPr>
              <a:spcBef>
                <a:spcPts val="1600"/>
              </a:spcBef>
            </a:pPr>
            <a:endParaRPr lang="en-GB" dirty="0">
              <a:latin typeface="Avenir Book" panose="02000503020000020003" pitchFamily="2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1E6F5DD-7994-7F44-9528-4B1A6B2BC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19636" cy="1319636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BF449F85-0166-0F46-9528-6093756C7A92}"/>
              </a:ext>
            </a:extLst>
          </p:cNvPr>
          <p:cNvSpPr txBox="1">
            <a:spLocks/>
          </p:cNvSpPr>
          <p:nvPr/>
        </p:nvSpPr>
        <p:spPr>
          <a:xfrm>
            <a:off x="1672387" y="479416"/>
            <a:ext cx="9681411" cy="840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10 Principios recomendados para el EBDH</a:t>
            </a:r>
            <a:endParaRPr lang="fr-CR" b="1" dirty="0">
              <a:solidFill>
                <a:schemeClr val="bg2">
                  <a:lumMod val="25000"/>
                </a:schemeClr>
              </a:solidFill>
              <a:latin typeface="Avenir Blac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8571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94066-75BD-4948-85AD-6AECE9DA4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768" y="1825625"/>
            <a:ext cx="10277742" cy="4866120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1600"/>
              </a:spcBef>
              <a:buNone/>
            </a:pPr>
            <a:r>
              <a:rPr lang="en-GB" sz="3000" dirty="0">
                <a:latin typeface="Avenir Book" panose="02000503020000020003" pitchFamily="2" charset="0"/>
              </a:rPr>
              <a:t>7. La </a:t>
            </a:r>
            <a:r>
              <a:rPr lang="en-GB" sz="3000" dirty="0" err="1">
                <a:latin typeface="Avenir Book" panose="02000503020000020003" pitchFamily="2" charset="0"/>
              </a:rPr>
              <a:t>política</a:t>
            </a:r>
            <a:r>
              <a:rPr lang="en-GB" sz="3000" dirty="0">
                <a:latin typeface="Avenir Book" panose="02000503020000020003" pitchFamily="2" charset="0"/>
              </a:rPr>
              <a:t> de </a:t>
            </a:r>
            <a:r>
              <a:rPr lang="en-GB" sz="3000" dirty="0" err="1">
                <a:latin typeface="Avenir Book" panose="02000503020000020003" pitchFamily="2" charset="0"/>
              </a:rPr>
              <a:t>salud</a:t>
            </a:r>
            <a:r>
              <a:rPr lang="en-GB" sz="3000" dirty="0">
                <a:latin typeface="Avenir Book" panose="02000503020000020003" pitchFamily="2" charset="0"/>
              </a:rPr>
              <a:t> </a:t>
            </a:r>
            <a:r>
              <a:rPr lang="en-GB" sz="3000" dirty="0" err="1">
                <a:latin typeface="Avenir Book" panose="02000503020000020003" pitchFamily="2" charset="0"/>
              </a:rPr>
              <a:t>pública</a:t>
            </a:r>
            <a:r>
              <a:rPr lang="en-GB" sz="3000" dirty="0">
                <a:latin typeface="Avenir Book" panose="02000503020000020003" pitchFamily="2" charset="0"/>
              </a:rPr>
              <a:t> </a:t>
            </a:r>
            <a:r>
              <a:rPr lang="en-GB" sz="3000" dirty="0" err="1">
                <a:latin typeface="Avenir Book" panose="02000503020000020003" pitchFamily="2" charset="0"/>
              </a:rPr>
              <a:t>debe</a:t>
            </a:r>
            <a:r>
              <a:rPr lang="en-GB" sz="3000" dirty="0">
                <a:latin typeface="Avenir Book" panose="02000503020000020003" pitchFamily="2" charset="0"/>
              </a:rPr>
              <a:t> </a:t>
            </a:r>
            <a:r>
              <a:rPr lang="en-GB" sz="3000" dirty="0" err="1">
                <a:latin typeface="Avenir Book" panose="02000503020000020003" pitchFamily="2" charset="0"/>
              </a:rPr>
              <a:t>considerar</a:t>
            </a:r>
            <a:r>
              <a:rPr lang="en-GB" sz="3000" dirty="0">
                <a:latin typeface="Avenir Book" panose="02000503020000020003" pitchFamily="2" charset="0"/>
              </a:rPr>
              <a:t> el </a:t>
            </a:r>
            <a:r>
              <a:rPr lang="en-GB" sz="3000" dirty="0" err="1">
                <a:latin typeface="Avenir Book" panose="02000503020000020003" pitchFamily="2" charset="0"/>
              </a:rPr>
              <a:t>cuidado</a:t>
            </a:r>
            <a:r>
              <a:rPr lang="en-GB" sz="3000" dirty="0">
                <a:latin typeface="Avenir Book" panose="02000503020000020003" pitchFamily="2" charset="0"/>
              </a:rPr>
              <a:t> </a:t>
            </a:r>
            <a:r>
              <a:rPr lang="en-GB" sz="3000" dirty="0" err="1">
                <a:latin typeface="Avenir Book" panose="02000503020000020003" pitchFamily="2" charset="0"/>
              </a:rPr>
              <a:t>nutricional</a:t>
            </a:r>
            <a:r>
              <a:rPr lang="en-GB" sz="3000" dirty="0">
                <a:latin typeface="Avenir Book" panose="02000503020000020003" pitchFamily="2" charset="0"/>
              </a:rPr>
              <a:t> </a:t>
            </a:r>
            <a:r>
              <a:rPr lang="en-GB" sz="3000" dirty="0" err="1">
                <a:latin typeface="Avenir Book" panose="02000503020000020003" pitchFamily="2" charset="0"/>
              </a:rPr>
              <a:t>como</a:t>
            </a:r>
            <a:r>
              <a:rPr lang="en-GB" sz="3000" dirty="0">
                <a:latin typeface="Avenir Book" panose="02000503020000020003" pitchFamily="2" charset="0"/>
              </a:rPr>
              <a:t> </a:t>
            </a:r>
            <a:r>
              <a:rPr lang="en-GB" sz="3000" dirty="0" err="1">
                <a:latin typeface="Avenir Book" panose="02000503020000020003" pitchFamily="2" charset="0"/>
              </a:rPr>
              <a:t>parte</a:t>
            </a:r>
            <a:r>
              <a:rPr lang="en-GB" sz="3000" dirty="0">
                <a:latin typeface="Avenir Book" panose="02000503020000020003" pitchFamily="2" charset="0"/>
              </a:rPr>
              <a:t> del </a:t>
            </a:r>
            <a:r>
              <a:rPr lang="en-GB" sz="3000" dirty="0" err="1">
                <a:latin typeface="Avenir Book" panose="02000503020000020003" pitchFamily="2" charset="0"/>
              </a:rPr>
              <a:t>enfoque</a:t>
            </a:r>
            <a:r>
              <a:rPr lang="en-GB" sz="3000" dirty="0">
                <a:latin typeface="Avenir Book" panose="02000503020000020003" pitchFamily="2" charset="0"/>
              </a:rPr>
              <a:t> </a:t>
            </a:r>
            <a:r>
              <a:rPr lang="en-GB" sz="3000" dirty="0" err="1">
                <a:latin typeface="Avenir Book" panose="02000503020000020003" pitchFamily="2" charset="0"/>
              </a:rPr>
              <a:t>holístico</a:t>
            </a:r>
            <a:r>
              <a:rPr lang="en-GB" sz="3000" dirty="0">
                <a:latin typeface="Avenir Book" panose="02000503020000020003" pitchFamily="2" charset="0"/>
              </a:rPr>
              <a:t> para el </a:t>
            </a:r>
            <a:r>
              <a:rPr lang="en-GB" sz="3000" dirty="0" err="1">
                <a:latin typeface="Avenir Book" panose="02000503020000020003" pitchFamily="2" charset="0"/>
              </a:rPr>
              <a:t>paciente</a:t>
            </a:r>
            <a:r>
              <a:rPr lang="en-GB" sz="3000" dirty="0">
                <a:latin typeface="Avenir Book" panose="02000503020000020003" pitchFamily="2" charset="0"/>
              </a:rPr>
              <a:t>, que </a:t>
            </a:r>
            <a:r>
              <a:rPr lang="en-GB" sz="3000" dirty="0" err="1">
                <a:latin typeface="Avenir Book" panose="02000503020000020003" pitchFamily="2" charset="0"/>
              </a:rPr>
              <a:t>tiene</a:t>
            </a:r>
            <a:r>
              <a:rPr lang="en-GB" sz="3000" dirty="0">
                <a:latin typeface="Avenir Book" panose="02000503020000020003" pitchFamily="2" charset="0"/>
              </a:rPr>
              <a:t> </a:t>
            </a:r>
            <a:r>
              <a:rPr lang="en-GB" sz="3000" dirty="0" err="1">
                <a:latin typeface="Avenir Book" panose="02000503020000020003" pitchFamily="2" charset="0"/>
              </a:rPr>
              <a:t>como</a:t>
            </a:r>
            <a:r>
              <a:rPr lang="en-GB" sz="3000" dirty="0">
                <a:latin typeface="Avenir Book" panose="02000503020000020003" pitchFamily="2" charset="0"/>
              </a:rPr>
              <a:t> </a:t>
            </a:r>
            <a:r>
              <a:rPr lang="en-GB" sz="3000" dirty="0" err="1">
                <a:latin typeface="Avenir Book" panose="02000503020000020003" pitchFamily="2" charset="0"/>
              </a:rPr>
              <a:t>objetivo</a:t>
            </a:r>
            <a:r>
              <a:rPr lang="en-GB" sz="3000" dirty="0">
                <a:latin typeface="Avenir Book" panose="02000503020000020003" pitchFamily="2" charset="0"/>
              </a:rPr>
              <a:t> </a:t>
            </a:r>
            <a:r>
              <a:rPr lang="en-GB" sz="3000" dirty="0" err="1">
                <a:latin typeface="Avenir Book" panose="02000503020000020003" pitchFamily="2" charset="0"/>
              </a:rPr>
              <a:t>prevenir</a:t>
            </a:r>
            <a:r>
              <a:rPr lang="en-GB" sz="3000" dirty="0">
                <a:latin typeface="Avenir Book" panose="02000503020000020003" pitchFamily="2" charset="0"/>
              </a:rPr>
              <a:t> y </a:t>
            </a:r>
            <a:r>
              <a:rPr lang="en-GB" sz="3000" dirty="0" err="1">
                <a:latin typeface="Avenir Book" panose="02000503020000020003" pitchFamily="2" charset="0"/>
              </a:rPr>
              <a:t>tratar</a:t>
            </a:r>
            <a:r>
              <a:rPr lang="en-GB" sz="3000" dirty="0">
                <a:latin typeface="Avenir Book" panose="02000503020000020003" pitchFamily="2" charset="0"/>
              </a:rPr>
              <a:t> la </a:t>
            </a:r>
            <a:r>
              <a:rPr lang="en-GB" sz="3000" dirty="0" err="1">
                <a:latin typeface="Avenir Book" panose="02000503020000020003" pitchFamily="2" charset="0"/>
              </a:rPr>
              <a:t>desnutricion</a:t>
            </a:r>
            <a:r>
              <a:rPr lang="en-GB" sz="3000" dirty="0">
                <a:latin typeface="Avenir Book" panose="02000503020000020003" pitchFamily="2" charset="0"/>
              </a:rPr>
              <a:t> y </a:t>
            </a:r>
            <a:r>
              <a:rPr lang="en-GB" sz="3000" dirty="0" err="1">
                <a:latin typeface="Avenir Book" panose="02000503020000020003" pitchFamily="2" charset="0"/>
              </a:rPr>
              <a:t>mejorar</a:t>
            </a:r>
            <a:r>
              <a:rPr lang="en-GB" sz="3000" dirty="0">
                <a:latin typeface="Avenir Book" panose="02000503020000020003" pitchFamily="2" charset="0"/>
              </a:rPr>
              <a:t> </a:t>
            </a:r>
            <a:r>
              <a:rPr lang="en-GB" sz="3000" dirty="0" err="1">
                <a:latin typeface="Avenir Book" panose="02000503020000020003" pitchFamily="2" charset="0"/>
              </a:rPr>
              <a:t>los</a:t>
            </a:r>
            <a:r>
              <a:rPr lang="en-GB" sz="3000" dirty="0">
                <a:latin typeface="Avenir Book" panose="02000503020000020003" pitchFamily="2" charset="0"/>
              </a:rPr>
              <a:t> </a:t>
            </a:r>
            <a:r>
              <a:rPr lang="en-GB" sz="3000" dirty="0" err="1">
                <a:latin typeface="Avenir Book" panose="02000503020000020003" pitchFamily="2" charset="0"/>
              </a:rPr>
              <a:t>resultados</a:t>
            </a:r>
            <a:r>
              <a:rPr lang="en-GB" sz="3000" dirty="0">
                <a:latin typeface="Avenir Book" panose="02000503020000020003" pitchFamily="2" charset="0"/>
              </a:rPr>
              <a:t> </a:t>
            </a:r>
            <a:r>
              <a:rPr lang="en-GB" sz="3000" dirty="0" err="1">
                <a:latin typeface="Avenir Book" panose="02000503020000020003" pitchFamily="2" charset="0"/>
              </a:rPr>
              <a:t>clínicos</a:t>
            </a:r>
            <a:endParaRPr lang="en-GB" sz="3000" dirty="0">
              <a:latin typeface="Avenir Book" panose="02000503020000020003" pitchFamily="2" charset="0"/>
            </a:endParaRPr>
          </a:p>
          <a:p>
            <a:pPr marL="0" indent="0">
              <a:spcBef>
                <a:spcPts val="1600"/>
              </a:spcBef>
              <a:buNone/>
            </a:pPr>
            <a:r>
              <a:rPr lang="en-GB" sz="3000" dirty="0">
                <a:latin typeface="Avenir Book" panose="02000503020000020003" pitchFamily="2" charset="0"/>
              </a:rPr>
              <a:t>8. El </a:t>
            </a:r>
            <a:r>
              <a:rPr lang="en-GB" sz="3000" dirty="0" err="1">
                <a:latin typeface="Avenir Book" panose="02000503020000020003" pitchFamily="2" charset="0"/>
              </a:rPr>
              <a:t>cuidado</a:t>
            </a:r>
            <a:r>
              <a:rPr lang="en-GB" sz="3000" dirty="0">
                <a:latin typeface="Avenir Book" panose="02000503020000020003" pitchFamily="2" charset="0"/>
              </a:rPr>
              <a:t> </a:t>
            </a:r>
            <a:r>
              <a:rPr lang="en-GB" sz="3000" dirty="0" err="1">
                <a:latin typeface="Avenir Book" panose="02000503020000020003" pitchFamily="2" charset="0"/>
              </a:rPr>
              <a:t>nutricional</a:t>
            </a:r>
            <a:r>
              <a:rPr lang="en-GB" sz="3000" dirty="0">
                <a:latin typeface="Avenir Book" panose="02000503020000020003" pitchFamily="2" charset="0"/>
              </a:rPr>
              <a:t> </a:t>
            </a:r>
            <a:r>
              <a:rPr lang="en-GB" sz="3000" dirty="0" err="1">
                <a:latin typeface="Avenir Book" panose="02000503020000020003" pitchFamily="2" charset="0"/>
              </a:rPr>
              <a:t>requiere</a:t>
            </a:r>
            <a:r>
              <a:rPr lang="en-GB" sz="3000" dirty="0">
                <a:latin typeface="Avenir Book" panose="02000503020000020003" pitchFamily="2" charset="0"/>
              </a:rPr>
              <a:t> </a:t>
            </a:r>
            <a:r>
              <a:rPr lang="en-GB" sz="3000" dirty="0" err="1">
                <a:latin typeface="Avenir Book" panose="02000503020000020003" pitchFamily="2" charset="0"/>
              </a:rPr>
              <a:t>una</a:t>
            </a:r>
            <a:r>
              <a:rPr lang="en-GB" sz="3000" dirty="0">
                <a:latin typeface="Avenir Book" panose="02000503020000020003" pitchFamily="2" charset="0"/>
              </a:rPr>
              <a:t> </a:t>
            </a:r>
            <a:r>
              <a:rPr lang="en-GB" sz="3000" dirty="0" err="1">
                <a:latin typeface="Avenir Book" panose="02000503020000020003" pitchFamily="2" charset="0"/>
              </a:rPr>
              <a:t>cultura</a:t>
            </a:r>
            <a:r>
              <a:rPr lang="en-GB" sz="3000" dirty="0">
                <a:latin typeface="Avenir Book" panose="02000503020000020003" pitchFamily="2" charset="0"/>
              </a:rPr>
              <a:t> </a:t>
            </a:r>
            <a:r>
              <a:rPr lang="en-GB" sz="3000" dirty="0" err="1">
                <a:latin typeface="Avenir Book" panose="02000503020000020003" pitchFamily="2" charset="0"/>
              </a:rPr>
              <a:t>institucional</a:t>
            </a:r>
            <a:r>
              <a:rPr lang="en-GB" sz="3000" dirty="0">
                <a:latin typeface="Avenir Book" panose="02000503020000020003" pitchFamily="2" charset="0"/>
              </a:rPr>
              <a:t> que </a:t>
            </a:r>
            <a:r>
              <a:rPr lang="en-GB" sz="3000" dirty="0" err="1">
                <a:latin typeface="Avenir Book" panose="02000503020000020003" pitchFamily="2" charset="0"/>
              </a:rPr>
              <a:t>siga</a:t>
            </a:r>
            <a:r>
              <a:rPr lang="en-GB" sz="3000" dirty="0">
                <a:latin typeface="Avenir Book" panose="02000503020000020003" pitchFamily="2" charset="0"/>
              </a:rPr>
              <a:t> </a:t>
            </a:r>
            <a:r>
              <a:rPr lang="en-GB" sz="3000" dirty="0" err="1">
                <a:latin typeface="Avenir Book" panose="02000503020000020003" pitchFamily="2" charset="0"/>
              </a:rPr>
              <a:t>principios</a:t>
            </a:r>
            <a:r>
              <a:rPr lang="en-GB" sz="3000" dirty="0">
                <a:latin typeface="Avenir Book" panose="02000503020000020003" pitchFamily="2" charset="0"/>
              </a:rPr>
              <a:t> y </a:t>
            </a:r>
            <a:r>
              <a:rPr lang="en-GB" sz="3000" dirty="0" err="1">
                <a:latin typeface="Avenir Book" panose="02000503020000020003" pitchFamily="2" charset="0"/>
              </a:rPr>
              <a:t>valores</a:t>
            </a:r>
            <a:r>
              <a:rPr lang="en-GB" sz="3000" dirty="0">
                <a:latin typeface="Avenir Book" panose="02000503020000020003" pitchFamily="2" charset="0"/>
              </a:rPr>
              <a:t> </a:t>
            </a:r>
            <a:r>
              <a:rPr lang="en-GB" sz="3000" dirty="0" err="1">
                <a:latin typeface="Avenir Book" panose="02000503020000020003" pitchFamily="2" charset="0"/>
              </a:rPr>
              <a:t>éticos</a:t>
            </a:r>
            <a:r>
              <a:rPr lang="en-GB" sz="3000" dirty="0">
                <a:latin typeface="Avenir Book" panose="02000503020000020003" pitchFamily="2" charset="0"/>
              </a:rPr>
              <a:t>, y un </a:t>
            </a:r>
            <a:r>
              <a:rPr lang="en-GB" sz="3000" dirty="0" err="1">
                <a:latin typeface="Avenir Book" panose="02000503020000020003" pitchFamily="2" charset="0"/>
              </a:rPr>
              <a:t>enfoque</a:t>
            </a:r>
            <a:r>
              <a:rPr lang="en-GB" sz="3000" dirty="0">
                <a:latin typeface="Avenir Book" panose="02000503020000020003" pitchFamily="2" charset="0"/>
              </a:rPr>
              <a:t> </a:t>
            </a:r>
            <a:r>
              <a:rPr lang="en-GB" sz="3000" dirty="0" err="1">
                <a:latin typeface="Avenir Book" panose="02000503020000020003" pitchFamily="2" charset="0"/>
              </a:rPr>
              <a:t>interdisciplinario</a:t>
            </a:r>
            <a:endParaRPr lang="en-GB" sz="3000" dirty="0">
              <a:latin typeface="Avenir Book" panose="02000503020000020003" pitchFamily="2" charset="0"/>
            </a:endParaRPr>
          </a:p>
          <a:p>
            <a:pPr marL="0" indent="0">
              <a:spcBef>
                <a:spcPts val="1600"/>
              </a:spcBef>
              <a:buNone/>
            </a:pPr>
            <a:r>
              <a:rPr lang="en-GB" sz="3000" dirty="0">
                <a:latin typeface="Avenir Book" panose="02000503020000020003" pitchFamily="2" charset="0"/>
              </a:rPr>
              <a:t>9. </a:t>
            </a:r>
            <a:r>
              <a:rPr lang="en-GB" sz="3000" dirty="0" err="1">
                <a:latin typeface="Avenir Book" panose="02000503020000020003" pitchFamily="2" charset="0"/>
              </a:rPr>
              <a:t>Todo</a:t>
            </a:r>
            <a:r>
              <a:rPr lang="en-GB" sz="3000" dirty="0">
                <a:latin typeface="Avenir Book" panose="02000503020000020003" pitchFamily="2" charset="0"/>
              </a:rPr>
              <a:t> </a:t>
            </a:r>
            <a:r>
              <a:rPr lang="en-GB" sz="3000" dirty="0" err="1">
                <a:latin typeface="Avenir Book" panose="02000503020000020003" pitchFamily="2" charset="0"/>
              </a:rPr>
              <a:t>proceso</a:t>
            </a:r>
            <a:r>
              <a:rPr lang="en-GB" sz="3000" dirty="0">
                <a:latin typeface="Avenir Book" panose="02000503020000020003" pitchFamily="2" charset="0"/>
              </a:rPr>
              <a:t> de </a:t>
            </a:r>
            <a:r>
              <a:rPr lang="en-GB" sz="3000" dirty="0" err="1">
                <a:latin typeface="Avenir Book" panose="02000503020000020003" pitchFamily="2" charset="0"/>
              </a:rPr>
              <a:t>cuidado</a:t>
            </a:r>
            <a:r>
              <a:rPr lang="en-GB" sz="3000" dirty="0">
                <a:latin typeface="Avenir Book" panose="02000503020000020003" pitchFamily="2" charset="0"/>
              </a:rPr>
              <a:t> </a:t>
            </a:r>
            <a:r>
              <a:rPr lang="en-GB" sz="3000" dirty="0" err="1">
                <a:latin typeface="Avenir Book" panose="02000503020000020003" pitchFamily="2" charset="0"/>
              </a:rPr>
              <a:t>nutricional</a:t>
            </a:r>
            <a:r>
              <a:rPr lang="en-GB" sz="3000" dirty="0">
                <a:latin typeface="Avenir Book" panose="02000503020000020003" pitchFamily="2" charset="0"/>
              </a:rPr>
              <a:t> </a:t>
            </a:r>
            <a:r>
              <a:rPr lang="en-GB" sz="3000" dirty="0" err="1">
                <a:latin typeface="Avenir Book" panose="02000503020000020003" pitchFamily="2" charset="0"/>
              </a:rPr>
              <a:t>debe</a:t>
            </a:r>
            <a:r>
              <a:rPr lang="en-GB" sz="3000" dirty="0">
                <a:latin typeface="Avenir Book" panose="02000503020000020003" pitchFamily="2" charset="0"/>
              </a:rPr>
              <a:t> </a:t>
            </a:r>
            <a:r>
              <a:rPr lang="en-GB" sz="3000" dirty="0" err="1">
                <a:latin typeface="Avenir Book" panose="02000503020000020003" pitchFamily="2" charset="0"/>
              </a:rPr>
              <a:t>incluir</a:t>
            </a:r>
            <a:r>
              <a:rPr lang="en-GB" sz="3000" dirty="0">
                <a:latin typeface="Avenir Book" panose="02000503020000020003" pitchFamily="2" charset="0"/>
              </a:rPr>
              <a:t> un plan de </a:t>
            </a:r>
            <a:r>
              <a:rPr lang="en-GB" sz="3000" dirty="0" err="1">
                <a:latin typeface="Avenir Book" panose="02000503020000020003" pitchFamily="2" charset="0"/>
              </a:rPr>
              <a:t>alta</a:t>
            </a:r>
            <a:r>
              <a:rPr lang="en-GB" sz="3000" dirty="0">
                <a:latin typeface="Avenir Book" panose="02000503020000020003" pitchFamily="2" charset="0"/>
              </a:rPr>
              <a:t> post-</a:t>
            </a:r>
            <a:r>
              <a:rPr lang="en-GB" sz="3000" dirty="0" err="1">
                <a:latin typeface="Avenir Book" panose="02000503020000020003" pitchFamily="2" charset="0"/>
              </a:rPr>
              <a:t>hospitalaria</a:t>
            </a:r>
            <a:r>
              <a:rPr lang="en-GB" sz="3000" dirty="0">
                <a:latin typeface="Avenir Book" panose="02000503020000020003" pitchFamily="2" charset="0"/>
              </a:rPr>
              <a:t>, con la </a:t>
            </a:r>
            <a:r>
              <a:rPr lang="en-GB" sz="3000" dirty="0" err="1">
                <a:latin typeface="Avenir Book" panose="02000503020000020003" pitchFamily="2" charset="0"/>
              </a:rPr>
              <a:t>participación</a:t>
            </a:r>
            <a:r>
              <a:rPr lang="en-GB" sz="3000" dirty="0">
                <a:latin typeface="Avenir Book" panose="02000503020000020003" pitchFamily="2" charset="0"/>
              </a:rPr>
              <a:t> de </a:t>
            </a:r>
            <a:r>
              <a:rPr lang="en-GB" sz="3000" dirty="0" err="1">
                <a:latin typeface="Avenir Book" panose="02000503020000020003" pitchFamily="2" charset="0"/>
              </a:rPr>
              <a:t>pacientes</a:t>
            </a:r>
            <a:r>
              <a:rPr lang="en-GB" sz="3000" dirty="0">
                <a:latin typeface="Avenir Book" panose="02000503020000020003" pitchFamily="2" charset="0"/>
              </a:rPr>
              <a:t> y </a:t>
            </a:r>
            <a:r>
              <a:rPr lang="en-GB" sz="3000" dirty="0" err="1">
                <a:latin typeface="Avenir Book" panose="02000503020000020003" pitchFamily="2" charset="0"/>
              </a:rPr>
              <a:t>cuidadores</a:t>
            </a:r>
            <a:r>
              <a:rPr lang="en-GB" sz="3000" dirty="0">
                <a:latin typeface="Avenir Book" panose="02000503020000020003" pitchFamily="2" charset="0"/>
              </a:rPr>
              <a:t>, y </a:t>
            </a:r>
            <a:r>
              <a:rPr lang="en-GB" sz="3000" dirty="0" err="1">
                <a:latin typeface="Avenir Book" panose="02000503020000020003" pitchFamily="2" charset="0"/>
              </a:rPr>
              <a:t>ser</a:t>
            </a:r>
            <a:r>
              <a:rPr lang="en-GB" sz="3000" dirty="0">
                <a:latin typeface="Avenir Book" panose="02000503020000020003" pitchFamily="2" charset="0"/>
              </a:rPr>
              <a:t> </a:t>
            </a:r>
            <a:r>
              <a:rPr lang="en-GB" sz="3000" dirty="0" err="1">
                <a:latin typeface="Avenir Book" panose="02000503020000020003" pitchFamily="2" charset="0"/>
              </a:rPr>
              <a:t>objeto</a:t>
            </a:r>
            <a:r>
              <a:rPr lang="en-GB" sz="3000" dirty="0">
                <a:latin typeface="Avenir Book" panose="02000503020000020003" pitchFamily="2" charset="0"/>
              </a:rPr>
              <a:t> de </a:t>
            </a:r>
            <a:r>
              <a:rPr lang="en-GB" sz="3000" dirty="0" err="1">
                <a:latin typeface="Avenir Book" panose="02000503020000020003" pitchFamily="2" charset="0"/>
              </a:rPr>
              <a:t>una</a:t>
            </a:r>
            <a:r>
              <a:rPr lang="en-GB" sz="3000" dirty="0">
                <a:latin typeface="Avenir Book" panose="02000503020000020003" pitchFamily="2" charset="0"/>
              </a:rPr>
              <a:t> </a:t>
            </a:r>
            <a:r>
              <a:rPr lang="en-GB" sz="3000" dirty="0" err="1">
                <a:latin typeface="Avenir Book" panose="02000503020000020003" pitchFamily="2" charset="0"/>
              </a:rPr>
              <a:t>auditoría</a:t>
            </a:r>
            <a:r>
              <a:rPr lang="en-GB" sz="3000" dirty="0">
                <a:latin typeface="Avenir Book" panose="02000503020000020003" pitchFamily="2" charset="0"/>
              </a:rPr>
              <a:t> </a:t>
            </a:r>
            <a:r>
              <a:rPr lang="en-GB" sz="3000" dirty="0" err="1">
                <a:latin typeface="Avenir Book" panose="02000503020000020003" pitchFamily="2" charset="0"/>
              </a:rPr>
              <a:t>anual</a:t>
            </a:r>
            <a:endParaRPr lang="en-GB" sz="3000" dirty="0">
              <a:latin typeface="Avenir Book" panose="02000503020000020003" pitchFamily="2" charset="0"/>
            </a:endParaRPr>
          </a:p>
          <a:p>
            <a:pPr marL="0" indent="0">
              <a:spcBef>
                <a:spcPts val="1600"/>
              </a:spcBef>
              <a:buNone/>
            </a:pPr>
            <a:r>
              <a:rPr lang="en-GB" sz="3000" dirty="0">
                <a:latin typeface="Avenir Book" panose="02000503020000020003" pitchFamily="2" charset="0"/>
              </a:rPr>
              <a:t>10. El </a:t>
            </a:r>
            <a:r>
              <a:rPr lang="en-GB" sz="3000" dirty="0" err="1">
                <a:latin typeface="Avenir Book" panose="02000503020000020003" pitchFamily="2" charset="0"/>
              </a:rPr>
              <a:t>empoderamiento</a:t>
            </a:r>
            <a:r>
              <a:rPr lang="en-GB" sz="3000" dirty="0">
                <a:latin typeface="Avenir Book" panose="02000503020000020003" pitchFamily="2" charset="0"/>
              </a:rPr>
              <a:t> del </a:t>
            </a:r>
            <a:r>
              <a:rPr lang="en-GB" sz="3000" dirty="0" err="1">
                <a:latin typeface="Avenir Book" panose="02000503020000020003" pitchFamily="2" charset="0"/>
              </a:rPr>
              <a:t>paciente</a:t>
            </a:r>
            <a:r>
              <a:rPr lang="en-GB" sz="3000" dirty="0">
                <a:latin typeface="Avenir Book" panose="02000503020000020003" pitchFamily="2" charset="0"/>
              </a:rPr>
              <a:t> </a:t>
            </a:r>
            <a:r>
              <a:rPr lang="en-GB" sz="3000" dirty="0" err="1">
                <a:latin typeface="Avenir Book" panose="02000503020000020003" pitchFamily="2" charset="0"/>
              </a:rPr>
              <a:t>es</a:t>
            </a:r>
            <a:r>
              <a:rPr lang="en-GB" sz="3000" dirty="0">
                <a:latin typeface="Avenir Book" panose="02000503020000020003" pitchFamily="2" charset="0"/>
              </a:rPr>
              <a:t> un factor clave para la </a:t>
            </a:r>
            <a:r>
              <a:rPr lang="en-GB" sz="3000" dirty="0" err="1">
                <a:latin typeface="Avenir Book" panose="02000503020000020003" pitchFamily="2" charset="0"/>
              </a:rPr>
              <a:t>acción</a:t>
            </a:r>
            <a:r>
              <a:rPr lang="en-GB" sz="3000" dirty="0">
                <a:latin typeface="Avenir Book" panose="02000503020000020003" pitchFamily="2" charset="0"/>
              </a:rPr>
              <a:t> </a:t>
            </a:r>
            <a:r>
              <a:rPr lang="en-GB" sz="3000" dirty="0" err="1">
                <a:latin typeface="Avenir Book" panose="02000503020000020003" pitchFamily="2" charset="0"/>
              </a:rPr>
              <a:t>necesaria</a:t>
            </a:r>
            <a:r>
              <a:rPr lang="en-GB" sz="3000" dirty="0">
                <a:latin typeface="Avenir Book" panose="02000503020000020003" pitchFamily="2" charset="0"/>
              </a:rPr>
              <a:t> para </a:t>
            </a:r>
            <a:r>
              <a:rPr lang="en-GB" sz="3000" dirty="0" err="1">
                <a:latin typeface="Avenir Book" panose="02000503020000020003" pitchFamily="2" charset="0"/>
              </a:rPr>
              <a:t>optimizar</a:t>
            </a:r>
            <a:r>
              <a:rPr lang="en-GB" sz="3000" dirty="0">
                <a:latin typeface="Avenir Book" panose="02000503020000020003" pitchFamily="2" charset="0"/>
              </a:rPr>
              <a:t> el </a:t>
            </a:r>
            <a:r>
              <a:rPr lang="en-GB" sz="3000" dirty="0" err="1">
                <a:latin typeface="Avenir Book" panose="02000503020000020003" pitchFamily="2" charset="0"/>
              </a:rPr>
              <a:t>cuidado</a:t>
            </a:r>
            <a:r>
              <a:rPr lang="en-GB" sz="3000" dirty="0">
                <a:latin typeface="Avenir Book" panose="02000503020000020003" pitchFamily="2" charset="0"/>
              </a:rPr>
              <a:t> </a:t>
            </a:r>
            <a:r>
              <a:rPr lang="en-GB" sz="3000" dirty="0" err="1">
                <a:latin typeface="Avenir Book" panose="02000503020000020003" pitchFamily="2" charset="0"/>
              </a:rPr>
              <a:t>nutricional</a:t>
            </a:r>
            <a:endParaRPr lang="en-GB" dirty="0">
              <a:latin typeface="Avenir Book" panose="02000503020000020003" pitchFamily="2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BB080A1-0B50-5B45-842F-8090B5ABF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19636" cy="1319636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52762DD4-2F61-E847-8F11-8E585DF33647}"/>
              </a:ext>
            </a:extLst>
          </p:cNvPr>
          <p:cNvSpPr txBox="1">
            <a:spLocks/>
          </p:cNvSpPr>
          <p:nvPr/>
        </p:nvSpPr>
        <p:spPr>
          <a:xfrm>
            <a:off x="1672387" y="479416"/>
            <a:ext cx="9681411" cy="840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10 Principios recomendados para el EBDH</a:t>
            </a:r>
            <a:endParaRPr lang="fr-CR" b="1" dirty="0">
              <a:solidFill>
                <a:schemeClr val="bg2">
                  <a:lumMod val="25000"/>
                </a:schemeClr>
              </a:solidFill>
              <a:latin typeface="Avenir Blac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0655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E67081-9B1B-E542-AEAC-D874CD0F3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1759" y="229966"/>
            <a:ext cx="10172699" cy="1325563"/>
          </a:xfrm>
        </p:spPr>
        <p:txBody>
          <a:bodyPr/>
          <a:lstStyle/>
          <a:p>
            <a:r>
              <a:rPr lang="es-MX" b="1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Nutrición Clínica y Derechos Humanos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B689C8D-C69D-3646-8526-84BB4DBD1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930" y="1654438"/>
            <a:ext cx="10872354" cy="4351338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s-MX" sz="12800" b="1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  <a:cs typeface="Calibri" panose="020F0502020204030204" pitchFamily="34" charset="0"/>
              </a:rPr>
              <a:t>Mensajes clave</a:t>
            </a:r>
          </a:p>
          <a:p>
            <a:pPr>
              <a:lnSpc>
                <a:spcPct val="120000"/>
              </a:lnSpc>
            </a:pPr>
            <a:r>
              <a:rPr lang="es-MX" sz="9600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El cuidado nutricional debe considerarse un derecho humano fundamental intrínsecamente ligado al derecho a la alimentación y al derecho a la salud</a:t>
            </a:r>
          </a:p>
          <a:p>
            <a:pPr>
              <a:lnSpc>
                <a:spcPct val="120000"/>
              </a:lnSpc>
            </a:pPr>
            <a:r>
              <a:rPr lang="es-MX" sz="9600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El paciente tiene derecho a</a:t>
            </a: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s-MX" sz="9200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 ser examinado y diagnosticado de desnutrición asociada a la enfermedad</a:t>
            </a: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s-MX" sz="9200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recibir una dieta hospitalaria regular, una dieta terapéutica (modificación de alimentos o suplementos), una terapia nutricional médica (**NAAA), por parte de un equipo interdisciplinario experto </a:t>
            </a:r>
          </a:p>
          <a:p>
            <a:pPr>
              <a:lnSpc>
                <a:spcPct val="120000"/>
              </a:lnSpc>
            </a:pPr>
            <a:r>
              <a:rPr lang="es-MX" sz="9600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  <a:cs typeface="Calibri" panose="020F0502020204030204" pitchFamily="34" charset="0"/>
              </a:rPr>
              <a:t>El EBDH en la nutrición clínica podría contribuir globalmente a la construcción de una perspectiva moral, política y jurídica del concepto de cuidado nutricional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A91D7D32-6285-5546-BB7A-5FC2559AD0D1}"/>
              </a:ext>
            </a:extLst>
          </p:cNvPr>
          <p:cNvSpPr txBox="1"/>
          <p:nvPr/>
        </p:nvSpPr>
        <p:spPr>
          <a:xfrm>
            <a:off x="675391" y="6429880"/>
            <a:ext cx="117454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>
              <a:buNone/>
            </a:pPr>
            <a:r>
              <a:rPr lang="es-MX" sz="1800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*EBDH : Enfoque basado en derecho humanos **</a:t>
            </a:r>
            <a:r>
              <a:rPr lang="es-MX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N</a:t>
            </a:r>
            <a:r>
              <a:rPr lang="es-MX" sz="1800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AAA: </a:t>
            </a:r>
            <a:r>
              <a:rPr lang="es-MX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Nutrición y alimentación administrada </a:t>
            </a:r>
            <a:r>
              <a:rPr lang="es-MX" sz="1800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artificialmente 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venir Book" panose="02000503020000020003" pitchFamily="2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14ACC83-74FA-124A-9F5C-08E6EA5E0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19636" cy="131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8037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E67081-9B1B-E542-AEAC-D874CD0F3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9636" y="165948"/>
            <a:ext cx="10034163" cy="1325563"/>
          </a:xfrm>
        </p:spPr>
        <p:txBody>
          <a:bodyPr/>
          <a:lstStyle/>
          <a:p>
            <a:r>
              <a:rPr lang="es-MX" b="1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Clinical Nutrition and Human Rights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B689C8D-C69D-3646-8526-84BB4DBD1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183" y="1402363"/>
            <a:ext cx="10972800" cy="4994995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s-MX" sz="12800" b="1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Mensajes clave</a:t>
            </a:r>
          </a:p>
          <a:p>
            <a:pPr>
              <a:lnSpc>
                <a:spcPct val="120000"/>
              </a:lnSpc>
            </a:pPr>
            <a:r>
              <a:rPr lang="es-MX" sz="8000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El EBDH* puede ser la piedra angular del  fundamento  de los instrumentos políticos y jurídicos en el ámbito de la nutrición clínica</a:t>
            </a:r>
          </a:p>
          <a:p>
            <a:pPr>
              <a:lnSpc>
                <a:spcPct val="120000"/>
              </a:lnSpc>
            </a:pPr>
            <a:r>
              <a:rPr lang="es-MX" sz="8000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 Desde el punto de vista jurídico y político, el EBDH* implica que los Estados y los titulares de deberes están vinculados a ciertas obligaciones, cuya aplicación efectiva puede ser reclamada legítimamente por las personas</a:t>
            </a:r>
          </a:p>
          <a:p>
            <a:pPr>
              <a:lnSpc>
                <a:spcPct val="120000"/>
              </a:lnSpc>
            </a:pPr>
            <a:r>
              <a:rPr lang="es-MX" sz="8000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Los titulares de obligaciones están obligados a "respetar, proteger y cumplir" el derecho de los pacientes a beneficiarse de todo el proceso de cuidado nutricional</a:t>
            </a:r>
          </a:p>
          <a:p>
            <a:pPr>
              <a:lnSpc>
                <a:spcPct val="120000"/>
              </a:lnSpc>
            </a:pPr>
            <a:r>
              <a:rPr lang="es-MX" sz="8000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Los gobiernos tienen el deber de garantizar el derecho al cuidado nutricional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s-MX" sz="9600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 </a:t>
            </a:r>
            <a:endParaRPr lang="es-MX" sz="9600" dirty="0">
              <a:latin typeface="Avenir Book" panose="02000503020000020003" pitchFamily="2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EBF02FA-0C76-4E47-8E99-F535803F27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19636" cy="13196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5AFD88-CC4B-384C-88DE-96DC571C1C09}"/>
              </a:ext>
            </a:extLst>
          </p:cNvPr>
          <p:cNvSpPr txBox="1"/>
          <p:nvPr/>
        </p:nvSpPr>
        <p:spPr>
          <a:xfrm>
            <a:off x="935183" y="6295419"/>
            <a:ext cx="81921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>
              <a:buNone/>
            </a:pPr>
            <a:r>
              <a:rPr lang="es-MX" sz="1800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*EBDH : Enfoque basado en derecho humanos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9706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FEBDE7-7C36-A449-B94E-9B70BAFF5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8118F1F-C57E-C84C-95C7-9CEC7A3508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5115" y="-2361052"/>
            <a:ext cx="12222229" cy="12222229"/>
          </a:xfr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1C61116-8D1B-4400-8AD0-7207069B1D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3291" y="2930694"/>
            <a:ext cx="3560958" cy="130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7523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FEBDE7-7C36-A449-B94E-9B70BAFF5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491" y="3271280"/>
            <a:ext cx="10908344" cy="2651849"/>
          </a:xfrm>
        </p:spPr>
        <p:txBody>
          <a:bodyPr>
            <a:normAutofit/>
          </a:bodyPr>
          <a:lstStyle/>
          <a:p>
            <a:r>
              <a:rPr lang="es-MX" sz="2800" dirty="0">
                <a:latin typeface="Avenir Book" panose="02000503020000020003" pitchFamily="2" charset="0"/>
              </a:rPr>
              <a:t>1. </a:t>
            </a:r>
            <a:r>
              <a:rPr lang="es-MX" sz="2700" dirty="0">
                <a:latin typeface="Avenir Book" panose="02000503020000020003" pitchFamily="2" charset="0"/>
              </a:rPr>
              <a:t>Articulo de posicion “free access” </a:t>
            </a:r>
            <a:r>
              <a:rPr lang="es-MX" sz="2700" dirty="0">
                <a:latin typeface="Avenir Book" panose="02000503020000020003" pitchFamily="2" charset="0"/>
                <a:hlinkClick r:id="rId2"/>
              </a:rPr>
              <a:t>https://authors.elsevier.com/a/1d5nSxUE3bV8%7E</a:t>
            </a:r>
            <a:r>
              <a:rPr lang="es-MX" sz="2700" dirty="0">
                <a:latin typeface="Avenir Book" panose="02000503020000020003" pitchFamily="2" charset="0"/>
              </a:rPr>
              <a:t> </a:t>
            </a:r>
            <a:br>
              <a:rPr lang="es-MX" sz="2700" dirty="0">
                <a:latin typeface="Avenir Book" panose="02000503020000020003" pitchFamily="2" charset="0"/>
              </a:rPr>
            </a:br>
            <a:br>
              <a:rPr lang="es-MX" sz="2700" dirty="0">
                <a:latin typeface="Avenir Book" panose="02000503020000020003" pitchFamily="2" charset="0"/>
              </a:rPr>
            </a:br>
            <a:r>
              <a:rPr lang="es-MX" sz="2700" dirty="0">
                <a:latin typeface="Avenir Book" panose="02000503020000020003" pitchFamily="2" charset="0"/>
              </a:rPr>
              <a:t>2</a:t>
            </a:r>
            <a:r>
              <a:rPr lang="es-MX" sz="2700">
                <a:latin typeface="Avenir Book" panose="02000503020000020003" pitchFamily="2" charset="0"/>
              </a:rPr>
              <a:t>.  </a:t>
            </a:r>
            <a:r>
              <a:rPr lang="es-MX" sz="2700" dirty="0" err="1">
                <a:latin typeface="Avenir Book" panose="02000503020000020003" pitchFamily="2" charset="0"/>
              </a:rPr>
              <a:t>youtube</a:t>
            </a:r>
            <a:r>
              <a:rPr lang="es-MX" sz="2700" dirty="0">
                <a:latin typeface="Avenir Book" panose="02000503020000020003" pitchFamily="2" charset="0"/>
              </a:rPr>
              <a:t> </a:t>
            </a:r>
            <a:r>
              <a:rPr lang="es-MX" sz="2700" dirty="0" err="1">
                <a:latin typeface="Avenir Book" panose="02000503020000020003" pitchFamily="2" charset="0"/>
              </a:rPr>
              <a:t>channel</a:t>
            </a:r>
            <a:br>
              <a:rPr lang="es-MX" sz="2700" dirty="0">
                <a:latin typeface="Avenir Book" panose="02000503020000020003" pitchFamily="2" charset="0"/>
              </a:rPr>
            </a:br>
            <a:br>
              <a:rPr lang="es-MX" sz="2700" dirty="0">
                <a:latin typeface="Avenir Book" panose="02000503020000020003" pitchFamily="2" charset="0"/>
              </a:rPr>
            </a:br>
            <a:r>
              <a:rPr lang="es-MX" sz="2700" dirty="0">
                <a:latin typeface="Avenir Book" panose="02000503020000020003" pitchFamily="2" charset="0"/>
              </a:rPr>
              <a:t> https://www.youtube.com/channel/UC9jizeJi-xh9Zc9BPuwqVpA 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8118F1F-C57E-C84C-95C7-9CEC7A3508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90833" y="-620925"/>
            <a:ext cx="4432156" cy="4432156"/>
          </a:xfr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40FC805-D07E-6D4C-89EA-5F9F44ADDF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191" y="300006"/>
            <a:ext cx="1804321" cy="174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09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D573BB-272E-F44A-A7E5-04E7EA0C5223}"/>
              </a:ext>
            </a:extLst>
          </p:cNvPr>
          <p:cNvSpPr txBox="1">
            <a:spLocks/>
          </p:cNvSpPr>
          <p:nvPr/>
        </p:nvSpPr>
        <p:spPr>
          <a:xfrm>
            <a:off x="2002230" y="-24704"/>
            <a:ext cx="1018977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200" b="1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Nutrición Clínica y Derechos Humanos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4151E2-6C87-CA44-89B2-8E7EE682E2E2}"/>
              </a:ext>
            </a:extLst>
          </p:cNvPr>
          <p:cNvSpPr txBox="1">
            <a:spLocks/>
          </p:cNvSpPr>
          <p:nvPr/>
        </p:nvSpPr>
        <p:spPr>
          <a:xfrm>
            <a:off x="1355250" y="2048047"/>
            <a:ext cx="9094816" cy="449510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>
                <a:latin typeface="Avenir" panose="02000503020000020003" pitchFamily="2" charset="0"/>
              </a:rPr>
              <a:t>El </a:t>
            </a:r>
            <a:r>
              <a:rPr lang="es-MX" b="1" dirty="0">
                <a:solidFill>
                  <a:schemeClr val="accent1">
                    <a:lumMod val="50000"/>
                  </a:schemeClr>
                </a:solidFill>
                <a:latin typeface="Avenir" panose="02000503020000020003" pitchFamily="2" charset="0"/>
              </a:rPr>
              <a:t>Enfoque Basado en los Derechos Humanos </a:t>
            </a:r>
            <a:r>
              <a:rPr lang="es-MX" dirty="0">
                <a:latin typeface="Avenir" panose="02000503020000020003" pitchFamily="2" charset="0"/>
              </a:rPr>
              <a:t>(EBDH) es un nuevo tema en la Nutrición Clínica</a:t>
            </a:r>
          </a:p>
          <a:p>
            <a:r>
              <a:rPr lang="es-MX" dirty="0">
                <a:latin typeface="Avenir" panose="02000503020000020003" pitchFamily="2" charset="0"/>
              </a:rPr>
              <a:t>El EBDH implica la colaboración interdisciplinaria entre:</a:t>
            </a:r>
          </a:p>
          <a:p>
            <a:r>
              <a:rPr lang="es-MX" dirty="0">
                <a:latin typeface="Avenir" panose="02000503020000020003" pitchFamily="2" charset="0"/>
              </a:rPr>
              <a:t>Medicina</a:t>
            </a:r>
          </a:p>
          <a:p>
            <a:r>
              <a:rPr lang="es-MX" dirty="0">
                <a:latin typeface="Avenir" panose="02000503020000020003" pitchFamily="2" charset="0"/>
              </a:rPr>
              <a:t>Ciencias Humanas y Sociales</a:t>
            </a:r>
          </a:p>
          <a:p>
            <a:r>
              <a:rPr lang="es-MX" dirty="0">
                <a:latin typeface="Avenir" panose="02000503020000020003" pitchFamily="2" charset="0"/>
              </a:rPr>
              <a:t>Ciencias Biológicas</a:t>
            </a:r>
          </a:p>
          <a:p>
            <a:r>
              <a:rPr lang="es-MX" dirty="0">
                <a:latin typeface="Avenir" panose="02000503020000020003" pitchFamily="2" charset="0"/>
              </a:rPr>
              <a:t>Ciencias Farmacéuticas</a:t>
            </a:r>
          </a:p>
          <a:p>
            <a:r>
              <a:rPr lang="es-MX" dirty="0">
                <a:latin typeface="Avenir" panose="02000503020000020003" pitchFamily="2" charset="0"/>
              </a:rPr>
              <a:t>Nutrición y Dietética</a:t>
            </a:r>
            <a:endParaRPr lang="es-MX" b="1" dirty="0">
              <a:latin typeface="Avenir" panose="02000503020000020003" pitchFamily="2" charset="0"/>
            </a:endParaRPr>
          </a:p>
          <a:p>
            <a:pPr marL="0" indent="0" algn="ctr">
              <a:buNone/>
            </a:pPr>
            <a:r>
              <a:rPr lang="es-MX" b="1" dirty="0">
                <a:latin typeface="Avenir" panose="02000503020000020003" pitchFamily="2" charset="0"/>
              </a:rPr>
              <a:t>El EBDH es una de las diversas estrategias para crear conciencia sobre la necesidad de un acceso universal al cuidado nutricional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BA4E433-7528-D442-845D-53B19F7AD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24703"/>
            <a:ext cx="1762968" cy="176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45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283B81-0254-B44C-897F-A439033BE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389" y="399022"/>
            <a:ext cx="9681411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  <a:ea typeface="Trebuchet MS" panose="020B0603020202020204" pitchFamily="34" charset="0"/>
                <a:cs typeface="Times New Roman" panose="02020603050405020304" pitchFamily="18" charset="0"/>
              </a:rPr>
              <a:t>Un </a:t>
            </a:r>
            <a:r>
              <a:rPr lang="en-US" sz="4000" b="1" dirty="0" err="1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  <a:ea typeface="Trebuchet MS" panose="020B0603020202020204" pitchFamily="34" charset="0"/>
                <a:cs typeface="Times New Roman" panose="02020603050405020304" pitchFamily="18" charset="0"/>
              </a:rPr>
              <a:t>artículo</a:t>
            </a:r>
            <a:r>
              <a:rPr lang="en-US" sz="4000" b="1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  <a:ea typeface="Trebuchet MS" panose="020B0603020202020204" pitchFamily="34" charset="0"/>
                <a:cs typeface="Times New Roman" panose="02020603050405020304" pitchFamily="18" charset="0"/>
              </a:rPr>
              <a:t> de </a:t>
            </a:r>
            <a:r>
              <a:rPr lang="en-US" sz="4000" b="1" dirty="0" err="1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  <a:ea typeface="Trebuchet MS" panose="020B0603020202020204" pitchFamily="34" charset="0"/>
                <a:cs typeface="Times New Roman" panose="02020603050405020304" pitchFamily="18" charset="0"/>
              </a:rPr>
              <a:t>posición</a:t>
            </a:r>
            <a:r>
              <a:rPr lang="en-US" sz="4000" b="1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  <a:ea typeface="Trebuchet MS" panose="020B0603020202020204" pitchFamily="34" charset="0"/>
                <a:cs typeface="Times New Roman" panose="02020603050405020304" pitchFamily="18" charset="0"/>
              </a:rPr>
              <a:t>internacional</a:t>
            </a:r>
            <a:r>
              <a:rPr lang="en-US" sz="4000" b="1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es-MX" sz="4000" b="1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 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FC2936B9-F2B6-084C-B536-C721F67BF8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2590" y="2487492"/>
            <a:ext cx="5503660" cy="2209540"/>
          </a:xfr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1262132-1833-E148-B4D9-7AFE1DEF65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8095" y="2336697"/>
            <a:ext cx="5024414" cy="249460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4E9AF19-CB7E-A749-94F3-4C86DADA60A8}"/>
              </a:ext>
            </a:extLst>
          </p:cNvPr>
          <p:cNvSpPr/>
          <p:nvPr/>
        </p:nvSpPr>
        <p:spPr>
          <a:xfrm>
            <a:off x="1246909" y="5627981"/>
            <a:ext cx="104324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212121"/>
                </a:solidFill>
                <a:latin typeface="system-ui"/>
              </a:rPr>
              <a:t>Cardenas D, </a:t>
            </a:r>
            <a:r>
              <a:rPr lang="fr-FR" sz="1200" dirty="0" err="1">
                <a:solidFill>
                  <a:srgbClr val="212121"/>
                </a:solidFill>
                <a:latin typeface="system-ui"/>
              </a:rPr>
              <a:t>Correia</a:t>
            </a:r>
            <a:r>
              <a:rPr lang="fr-FR" sz="1200" dirty="0">
                <a:solidFill>
                  <a:srgbClr val="212121"/>
                </a:solidFill>
                <a:latin typeface="system-ui"/>
              </a:rPr>
              <a:t> MITD, Ochoa JB, Hardy G,  et al. </a:t>
            </a:r>
            <a:r>
              <a:rPr lang="fr-FR" sz="1200" dirty="0" err="1">
                <a:solidFill>
                  <a:srgbClr val="212121"/>
                </a:solidFill>
                <a:latin typeface="system-ui"/>
              </a:rPr>
              <a:t>Clinical</a:t>
            </a:r>
            <a:r>
              <a:rPr lang="fr-FR" sz="1200" dirty="0">
                <a:solidFill>
                  <a:srgbClr val="212121"/>
                </a:solidFill>
                <a:latin typeface="system-ui"/>
              </a:rPr>
              <a:t> nutrition and </a:t>
            </a:r>
            <a:r>
              <a:rPr lang="fr-FR" sz="1200" dirty="0" err="1">
                <a:solidFill>
                  <a:srgbClr val="212121"/>
                </a:solidFill>
                <a:latin typeface="system-ui"/>
              </a:rPr>
              <a:t>human</a:t>
            </a:r>
            <a:r>
              <a:rPr lang="fr-FR" sz="1200" dirty="0">
                <a:solidFill>
                  <a:srgbClr val="212121"/>
                </a:solidFill>
                <a:latin typeface="system-ui"/>
              </a:rPr>
              <a:t> </a:t>
            </a:r>
            <a:r>
              <a:rPr lang="fr-FR" sz="1200" dirty="0" err="1">
                <a:solidFill>
                  <a:srgbClr val="212121"/>
                </a:solidFill>
                <a:latin typeface="system-ui"/>
              </a:rPr>
              <a:t>rights</a:t>
            </a:r>
            <a:r>
              <a:rPr lang="fr-FR" sz="1200" dirty="0">
                <a:solidFill>
                  <a:srgbClr val="212121"/>
                </a:solidFill>
                <a:latin typeface="system-ui"/>
              </a:rPr>
              <a:t>. An international position </a:t>
            </a:r>
            <a:r>
              <a:rPr lang="fr-FR" sz="1200" dirty="0" err="1">
                <a:solidFill>
                  <a:srgbClr val="212121"/>
                </a:solidFill>
                <a:latin typeface="system-ui"/>
              </a:rPr>
              <a:t>paper</a:t>
            </a:r>
            <a:r>
              <a:rPr lang="fr-FR" sz="1200" dirty="0">
                <a:solidFill>
                  <a:srgbClr val="212121"/>
                </a:solidFill>
                <a:latin typeface="system-ui"/>
              </a:rPr>
              <a:t>. </a:t>
            </a:r>
            <a:r>
              <a:rPr lang="fr-FR" sz="1200" b="1" dirty="0">
                <a:solidFill>
                  <a:srgbClr val="212121"/>
                </a:solidFill>
                <a:latin typeface="system-ui"/>
              </a:rPr>
              <a:t>Clin </a:t>
            </a:r>
            <a:r>
              <a:rPr lang="fr-FR" sz="1200" b="1" dirty="0" err="1">
                <a:solidFill>
                  <a:srgbClr val="212121"/>
                </a:solidFill>
                <a:latin typeface="system-ui"/>
              </a:rPr>
              <a:t>Nutr</a:t>
            </a:r>
            <a:r>
              <a:rPr lang="fr-FR" sz="1200" b="1" dirty="0">
                <a:solidFill>
                  <a:srgbClr val="212121"/>
                </a:solidFill>
                <a:latin typeface="system-ui"/>
              </a:rPr>
              <a:t>. 2021 Jun;40(6):4029-4036</a:t>
            </a:r>
            <a:r>
              <a:rPr lang="fr-FR" sz="1200" dirty="0">
                <a:solidFill>
                  <a:srgbClr val="212121"/>
                </a:solidFill>
                <a:latin typeface="system-ui"/>
              </a:rPr>
              <a:t>.   </a:t>
            </a:r>
            <a:r>
              <a:rPr lang="fr-FR" sz="1200" dirty="0" err="1">
                <a:solidFill>
                  <a:srgbClr val="212121"/>
                </a:solidFill>
                <a:latin typeface="system-ui"/>
              </a:rPr>
              <a:t>doi</a:t>
            </a:r>
            <a:r>
              <a:rPr lang="fr-FR" sz="1200" dirty="0">
                <a:solidFill>
                  <a:srgbClr val="212121"/>
                </a:solidFill>
                <a:latin typeface="system-ui"/>
              </a:rPr>
              <a:t>: 10.1016/j.clnu.2021.02.039.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Cardenas D, </a:t>
            </a:r>
            <a:r>
              <a:rPr lang="fr-FR" sz="1200" dirty="0" err="1"/>
              <a:t>Correia</a:t>
            </a:r>
            <a:r>
              <a:rPr lang="fr-FR" sz="1200" dirty="0"/>
              <a:t> MITD, Ochoa JB, Hardy G, et al. </a:t>
            </a:r>
            <a:r>
              <a:rPr lang="fr-FR" sz="1200" dirty="0" err="1"/>
              <a:t>Clinical</a:t>
            </a:r>
            <a:r>
              <a:rPr lang="fr-FR" sz="1200" dirty="0"/>
              <a:t> Nutrition and </a:t>
            </a:r>
            <a:r>
              <a:rPr lang="fr-FR" sz="1200" dirty="0" err="1"/>
              <a:t>Human</a:t>
            </a:r>
            <a:r>
              <a:rPr lang="fr-FR" sz="1200" dirty="0"/>
              <a:t> </a:t>
            </a:r>
            <a:r>
              <a:rPr lang="fr-FR" sz="1200" dirty="0" err="1"/>
              <a:t>Rights</a:t>
            </a:r>
            <a:r>
              <a:rPr lang="fr-FR" sz="1200" dirty="0"/>
              <a:t>. An International Position Paper. </a:t>
            </a:r>
            <a:r>
              <a:rPr lang="fr-FR" sz="1200" b="1" dirty="0" err="1"/>
              <a:t>Nutr</a:t>
            </a:r>
            <a:r>
              <a:rPr lang="fr-FR" sz="1200" b="1" dirty="0"/>
              <a:t> Clin </a:t>
            </a:r>
            <a:r>
              <a:rPr lang="fr-FR" sz="1200" b="1" dirty="0" err="1"/>
              <a:t>Pract</a:t>
            </a:r>
            <a:r>
              <a:rPr lang="fr-FR" sz="1200" b="1" dirty="0"/>
              <a:t>. 2021 Jun;36(3):534-544</a:t>
            </a:r>
            <a:r>
              <a:rPr lang="fr-FR" sz="1200" dirty="0"/>
              <a:t>. </a:t>
            </a:r>
            <a:r>
              <a:rPr lang="fr-FR" sz="1200" dirty="0" err="1"/>
              <a:t>doi</a:t>
            </a:r>
            <a:r>
              <a:rPr lang="fr-FR" sz="1200" dirty="0"/>
              <a:t>: 10.1002/ncp.10667. </a:t>
            </a:r>
            <a:endParaRPr lang="fr-CR" sz="12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7BB8FD1-B321-8F45-B5FE-98205ABA17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319636" cy="131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713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64AF23-FD24-9641-8F54-0D863DE55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7588"/>
            <a:ext cx="10515600" cy="4351338"/>
          </a:xfrm>
        </p:spPr>
        <p:txBody>
          <a:bodyPr>
            <a:normAutofit fontScale="92500"/>
          </a:bodyPr>
          <a:lstStyle/>
          <a:p>
            <a:pPr indent="0" algn="ctr">
              <a:buNone/>
            </a:pP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Avenir Roman" panose="02000503020000020003" pitchFamily="2" charset="0"/>
              </a:rPr>
              <a:t>Fines y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  <a:latin typeface="Avenir Roman" panose="02000503020000020003" pitchFamily="2" charset="0"/>
              </a:rPr>
              <a:t>objetivos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Avenir Roman" panose="02000503020000020003" pitchFamily="2" charset="0"/>
            </a:endParaRPr>
          </a:p>
          <a:p>
            <a:pPr indent="0" algn="just">
              <a:buNone/>
            </a:pP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Avenir Roman" panose="02000503020000020003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El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  <a:latin typeface="Avenir Roman" panose="02000503020000020003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objetivo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Avenir Roman" panose="02000503020000020003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de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  <a:latin typeface="Avenir Roman" panose="02000503020000020003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este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Avenir Roman" panose="02000503020000020003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primer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  <a:latin typeface="Avenir Roman" panose="02000503020000020003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documento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Avenir Roman" panose="02000503020000020003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de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  <a:latin typeface="Avenir Roman" panose="02000503020000020003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posición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Avenir Roman" panose="02000503020000020003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  <a:latin typeface="Avenir Roman" panose="02000503020000020003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es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Avenir Roman" panose="02000503020000020003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  <a:latin typeface="Avenir Roman" panose="02000503020000020003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proporcionar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Avenir Roman" panose="02000503020000020003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el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  <a:latin typeface="Avenir Roman" panose="02000503020000020003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vínculo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Avenir Roman" panose="02000503020000020003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entre la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  <a:latin typeface="Avenir Roman" panose="02000503020000020003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nutrición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Avenir Roman" panose="02000503020000020003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  <a:latin typeface="Avenir Roman" panose="02000503020000020003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clínica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Avenir Roman" panose="02000503020000020003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y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  <a:latin typeface="Avenir Roman" panose="02000503020000020003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los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Avenir Roman" panose="02000503020000020003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derechos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  <a:latin typeface="Avenir Roman" panose="02000503020000020003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humanos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Avenir Roman" panose="02000503020000020003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  <a:p>
            <a:pPr indent="0" algn="just">
              <a:buNone/>
            </a:pP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Avenir Roman" panose="02000503020000020003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  <a:latin typeface="Avenir Roman" panose="02000503020000020003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Nuestros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Avenir Roman" panose="02000503020000020003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  <a:latin typeface="Avenir Roman" panose="02000503020000020003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objetivos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Avenir Roman" panose="02000503020000020003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son: </a:t>
            </a:r>
          </a:p>
          <a:p>
            <a:pPr marL="685800" indent="-457200" algn="just"/>
            <a:r>
              <a:rPr lang="en-US" b="1" dirty="0" err="1">
                <a:solidFill>
                  <a:schemeClr val="bg2">
                    <a:lumMod val="25000"/>
                  </a:schemeClr>
                </a:solidFill>
                <a:latin typeface="Avenir Roman" panose="02000503020000020003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Caracterizar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Avenir Roman" panose="02000503020000020003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el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  <a:latin typeface="Avenir Roman" panose="02000503020000020003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cuidado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Avenir Roman" panose="02000503020000020003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  <a:latin typeface="Avenir Roman" panose="02000503020000020003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nutricional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Avenir Roman" panose="02000503020000020003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  <a:latin typeface="Avenir Roman" panose="02000503020000020003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como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Avenir Roman" panose="02000503020000020003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un derecho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  <a:latin typeface="Avenir Roman" panose="02000503020000020003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humano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Avenir Roman" panose="02000503020000020003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685800" indent="-457200" algn="just"/>
            <a:r>
              <a:rPr lang="en-US" b="1" dirty="0" err="1">
                <a:solidFill>
                  <a:schemeClr val="bg2">
                    <a:lumMod val="25000"/>
                  </a:schemeClr>
                </a:solidFill>
                <a:latin typeface="Avenir Roman" panose="02000503020000020003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Destacar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Avenir Roman" panose="02000503020000020003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la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  <a:latin typeface="Avenir Roman" panose="02000503020000020003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necesidad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Avenir Roman" panose="02000503020000020003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de un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  <a:latin typeface="Avenir Roman" panose="02000503020000020003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diagnóstico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Avenir Roman" panose="02000503020000020003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y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  <a:latin typeface="Avenir Roman" panose="02000503020000020003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tratamiento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Avenir Roman" panose="02000503020000020003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  <a:latin typeface="Avenir Roman" panose="02000503020000020003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tempranos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Avenir Roman" panose="02000503020000020003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de la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  <a:latin typeface="Avenir Roman" panose="02000503020000020003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desnutricion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Avenir Roman" panose="02000503020000020003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  <a:latin typeface="Avenir Roman" panose="02000503020000020003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asociada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Avenir Roman" panose="02000503020000020003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a la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  <a:latin typeface="Avenir Roman" panose="02000503020000020003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enfermedad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Avenir Roman" panose="02000503020000020003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(DAE)</a:t>
            </a:r>
          </a:p>
          <a:p>
            <a:pPr marL="685800" indent="-457200" algn="just"/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Avenir Roman" panose="02000503020000020003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Defender el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  <a:latin typeface="Avenir Roman" panose="02000503020000020003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cuidado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Avenir Roman" panose="02000503020000020003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  <a:latin typeface="Avenir Roman" panose="02000503020000020003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nutricional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Avenir Roman" panose="02000503020000020003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  <a:latin typeface="Avenir Roman" panose="02000503020000020003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como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Avenir Roman" panose="02000503020000020003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  <a:latin typeface="Avenir Roman" panose="02000503020000020003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parte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Avenir Roman" panose="02000503020000020003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de un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  <a:latin typeface="Avenir Roman" panose="02000503020000020003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proceso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Avenir Roman" panose="02000503020000020003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  <a:latin typeface="Avenir Roman" panose="02000503020000020003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holístico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Avenir Roman" panose="02000503020000020003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de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  <a:latin typeface="Avenir Roman" panose="02000503020000020003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atención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Avenir Roman" panose="02000503020000020003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al </a:t>
            </a:r>
            <a:r>
              <a:rPr lang="en-US" b="1" dirty="0" err="1">
                <a:solidFill>
                  <a:schemeClr val="bg2">
                    <a:lumMod val="25000"/>
                  </a:schemeClr>
                </a:solidFill>
                <a:latin typeface="Avenir Roman" panose="02000503020000020003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paciente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Avenir Roman" panose="02000503020000020003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indent="0" algn="just">
              <a:buNone/>
            </a:pPr>
            <a:endParaRPr lang="en-US" b="1" dirty="0">
              <a:solidFill>
                <a:schemeClr val="bg2">
                  <a:lumMod val="25000"/>
                </a:schemeClr>
              </a:solidFill>
              <a:latin typeface="Avenir Black" panose="02000503020000020003" pitchFamily="2" charset="0"/>
            </a:endParaRPr>
          </a:p>
          <a:p>
            <a:pPr indent="0" algn="ctr">
              <a:buNone/>
            </a:pPr>
            <a:endParaRPr lang="en-US" b="1" dirty="0">
              <a:solidFill>
                <a:schemeClr val="bg2">
                  <a:lumMod val="25000"/>
                </a:schemeClr>
              </a:solidFill>
              <a:latin typeface="Avenir Black" panose="02000503020000020003" pitchFamily="2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9B44299-995B-FF46-9C47-BA5E8A955A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19636" cy="131963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2F391F9D-487B-3945-877E-7DFC98E9AE74}"/>
              </a:ext>
            </a:extLst>
          </p:cNvPr>
          <p:cNvSpPr txBox="1">
            <a:spLocks/>
          </p:cNvSpPr>
          <p:nvPr/>
        </p:nvSpPr>
        <p:spPr>
          <a:xfrm>
            <a:off x="2002230" y="-24704"/>
            <a:ext cx="10189770" cy="14098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200" b="1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Nutrición Clínica y Derechos Humanos</a:t>
            </a:r>
          </a:p>
        </p:txBody>
      </p:sp>
    </p:spTree>
    <p:extLst>
      <p:ext uri="{BB962C8B-B14F-4D97-AF65-F5344CB8AC3E}">
        <p14:creationId xmlns:p14="http://schemas.microsoft.com/office/powerpoint/2010/main" val="4167759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F0C926-ECF3-7F44-BA98-112C73329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9636" y="365125"/>
            <a:ext cx="10034164" cy="1325563"/>
          </a:xfrm>
        </p:spPr>
        <p:txBody>
          <a:bodyPr>
            <a:normAutofit fontScale="90000"/>
          </a:bodyPr>
          <a:lstStyle/>
          <a:p>
            <a:r>
              <a:rPr lang="es-MX" sz="3600" b="1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EL cuidado nutricional está en la intersección del derecho a la alimentación y el derecho a la salud</a:t>
            </a:r>
            <a:endParaRPr lang="es-MX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0609AA2-14C4-F141-B0B2-1B90967310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19636" cy="1319636"/>
          </a:xfrm>
          <a:prstGeom prst="rect">
            <a:avLst/>
          </a:prstGeom>
        </p:spPr>
      </p:pic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D528A7F9-DC0F-DF48-A03B-93D28C72B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3BCC066-07D7-E046-B888-12F95BBC22D2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358836" y="1658306"/>
            <a:ext cx="4928845" cy="519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047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64AF23-FD24-9641-8F54-0D863DE55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6532" y="2016471"/>
            <a:ext cx="10515601" cy="4316196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El derecho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humano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 al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cuidado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nutricional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puede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ser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definido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por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:</a:t>
            </a:r>
          </a:p>
          <a:p>
            <a:pPr indent="0">
              <a:buNone/>
            </a:pPr>
            <a:endParaRPr lang="en-US" sz="3200" b="1" dirty="0">
              <a:solidFill>
                <a:schemeClr val="bg2">
                  <a:lumMod val="25000"/>
                </a:schemeClr>
              </a:solidFill>
              <a:latin typeface="Avenir Black" panose="02000503020000020003" pitchFamily="2" charset="0"/>
            </a:endParaRPr>
          </a:p>
          <a:p>
            <a:pPr marL="685800" indent="-457200"/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El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alcance</a:t>
            </a:r>
            <a:endParaRPr lang="en-US" sz="3200" dirty="0">
              <a:solidFill>
                <a:schemeClr val="bg2">
                  <a:lumMod val="25000"/>
                </a:schemeClr>
              </a:solidFill>
              <a:latin typeface="Avenir Book" panose="02000503020000020003" pitchFamily="2" charset="0"/>
            </a:endParaRPr>
          </a:p>
          <a:p>
            <a:pPr marL="685800" indent="-457200"/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El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fundamento</a:t>
            </a:r>
            <a:endParaRPr lang="en-US" sz="3200" dirty="0">
              <a:solidFill>
                <a:schemeClr val="bg2">
                  <a:lumMod val="25000"/>
                </a:schemeClr>
              </a:solidFill>
              <a:latin typeface="Avenir Book" panose="02000503020000020003" pitchFamily="2" charset="0"/>
            </a:endParaRPr>
          </a:p>
          <a:p>
            <a:pPr marL="685800" indent="-457200"/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Los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titulares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 de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obligaciones</a:t>
            </a:r>
            <a:endParaRPr lang="en-US" sz="3200" dirty="0">
              <a:solidFill>
                <a:schemeClr val="bg2">
                  <a:lumMod val="25000"/>
                </a:schemeClr>
              </a:solidFill>
              <a:latin typeface="Avenir Book" panose="02000503020000020003" pitchFamily="2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D0ABC5A-4BAB-F04E-9847-19F33B1321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1084" y="3258327"/>
            <a:ext cx="3354384" cy="195571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3DAB0E7-53F0-864C-900B-1C17C99AAE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319636" cy="131963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C09CD962-F0E3-9C4B-BDDA-DF72675290AE}"/>
              </a:ext>
            </a:extLst>
          </p:cNvPr>
          <p:cNvSpPr txBox="1">
            <a:spLocks/>
          </p:cNvSpPr>
          <p:nvPr/>
        </p:nvSpPr>
        <p:spPr>
          <a:xfrm>
            <a:off x="2002230" y="-24704"/>
            <a:ext cx="10189770" cy="14098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200" b="1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Nutrición Clínica y Derechos Humanos</a:t>
            </a:r>
          </a:p>
        </p:txBody>
      </p:sp>
    </p:spTree>
    <p:extLst>
      <p:ext uri="{BB962C8B-B14F-4D97-AF65-F5344CB8AC3E}">
        <p14:creationId xmlns:p14="http://schemas.microsoft.com/office/powerpoint/2010/main" val="3405334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64AF23-FD24-9641-8F54-0D863DE55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464" y="1214625"/>
            <a:ext cx="10751025" cy="4357339"/>
          </a:xfrm>
        </p:spPr>
        <p:txBody>
          <a:bodyPr>
            <a:normAutofit fontScale="77500" lnSpcReduction="20000"/>
          </a:bodyPr>
          <a:lstStyle/>
          <a:p>
            <a:pPr indent="0" algn="ctr">
              <a:buNone/>
            </a:pPr>
            <a:r>
              <a:rPr lang="es-ES_tradnl" sz="3000" b="1" dirty="0">
                <a:solidFill>
                  <a:schemeClr val="bg2">
                    <a:lumMod val="25000"/>
                  </a:schemeClr>
                </a:solidFill>
                <a:latin typeface="Avenir Roman" panose="02000503020000020003" pitchFamily="2" charset="0"/>
              </a:rPr>
              <a:t>EL ÁMBITO</a:t>
            </a:r>
          </a:p>
          <a:p>
            <a:pPr indent="0">
              <a:lnSpc>
                <a:spcPct val="120000"/>
              </a:lnSpc>
              <a:buNone/>
            </a:pPr>
            <a:r>
              <a:rPr lang="es-ES_tradnl" sz="3000" b="1" dirty="0">
                <a:solidFill>
                  <a:schemeClr val="bg2">
                    <a:lumMod val="25000"/>
                  </a:schemeClr>
                </a:solidFill>
                <a:latin typeface="Avenir Roman" panose="02000503020000020003" pitchFamily="2" charset="0"/>
              </a:rPr>
              <a:t>Defendemos que los pacientes tienen derecho a beneficiarse del proceso de atención nutricional:</a:t>
            </a:r>
          </a:p>
          <a:p>
            <a:pPr marL="685800" indent="-457200" algn="just">
              <a:lnSpc>
                <a:spcPct val="120000"/>
              </a:lnSpc>
            </a:pPr>
            <a:r>
              <a:rPr lang="es-ES_tradnl" sz="3000" dirty="0">
                <a:solidFill>
                  <a:schemeClr val="bg2">
                    <a:lumMod val="25000"/>
                  </a:schemeClr>
                </a:solidFill>
                <a:latin typeface="Avenir Roman" panose="02000503020000020003" pitchFamily="2" charset="0"/>
              </a:rPr>
              <a:t>El derecho a un cribado nutricional oportuno</a:t>
            </a:r>
          </a:p>
          <a:p>
            <a:pPr marL="685800" indent="-457200" algn="just">
              <a:lnSpc>
                <a:spcPct val="120000"/>
              </a:lnSpc>
            </a:pPr>
            <a:r>
              <a:rPr lang="es-ES_tradnl" sz="3000" dirty="0">
                <a:solidFill>
                  <a:schemeClr val="bg2">
                    <a:lumMod val="25000"/>
                  </a:schemeClr>
                </a:solidFill>
                <a:latin typeface="Avenir Roman" panose="02000503020000020003" pitchFamily="2" charset="0"/>
              </a:rPr>
              <a:t>El derecho a un diagnóstico de desnutrición </a:t>
            </a:r>
          </a:p>
          <a:p>
            <a:pPr marL="685800" indent="-457200" algn="just">
              <a:lnSpc>
                <a:spcPct val="120000"/>
              </a:lnSpc>
            </a:pPr>
            <a:r>
              <a:rPr lang="es-ES_tradnl" sz="3000" dirty="0">
                <a:solidFill>
                  <a:schemeClr val="bg2">
                    <a:lumMod val="25000"/>
                  </a:schemeClr>
                </a:solidFill>
                <a:latin typeface="Avenir Roman" panose="02000503020000020003" pitchFamily="2" charset="0"/>
              </a:rPr>
              <a:t>El derecho a la evaluación nutricional</a:t>
            </a:r>
          </a:p>
          <a:p>
            <a:pPr marL="685800" indent="-457200" algn="just">
              <a:lnSpc>
                <a:spcPct val="120000"/>
              </a:lnSpc>
            </a:pPr>
            <a:r>
              <a:rPr lang="es-ES_tradnl" sz="3000" dirty="0">
                <a:solidFill>
                  <a:schemeClr val="bg2">
                    <a:lumMod val="25000"/>
                  </a:schemeClr>
                </a:solidFill>
                <a:latin typeface="Avenir Roman" panose="02000503020000020003" pitchFamily="2" charset="0"/>
              </a:rPr>
              <a:t>El derecho a una terapia nutricional adecuada basada en la evidencia </a:t>
            </a:r>
          </a:p>
          <a:p>
            <a:pPr marL="685800" indent="-457200" algn="just">
              <a:lnSpc>
                <a:spcPct val="120000"/>
              </a:lnSpc>
            </a:pPr>
            <a:r>
              <a:rPr lang="es-ES_tradnl" sz="3000" dirty="0">
                <a:solidFill>
                  <a:schemeClr val="bg2">
                    <a:lumMod val="25000"/>
                  </a:schemeClr>
                </a:solidFill>
                <a:latin typeface="Avenir Roman" panose="02000503020000020003" pitchFamily="2" charset="0"/>
              </a:rPr>
              <a:t>El derecho a un seguimiento periódico</a:t>
            </a:r>
          </a:p>
          <a:p>
            <a:pPr marL="685800" indent="-457200"/>
            <a:r>
              <a:rPr lang="es-ES_tradnl" sz="3000" dirty="0">
                <a:solidFill>
                  <a:schemeClr val="bg2">
                    <a:lumMod val="25000"/>
                  </a:schemeClr>
                </a:solidFill>
                <a:latin typeface="Avenir Roman" panose="02000503020000020003" pitchFamily="2" charset="0"/>
              </a:rPr>
              <a:t>El derecho a que la terapia sea dirigida por un equipo interdisciplinario</a:t>
            </a:r>
          </a:p>
          <a:p>
            <a:pPr marL="685800" indent="-457200"/>
            <a:r>
              <a:rPr lang="es-ES_tradnl" sz="3000" dirty="0">
                <a:solidFill>
                  <a:schemeClr val="bg2">
                    <a:lumMod val="25000"/>
                  </a:schemeClr>
                </a:solidFill>
                <a:latin typeface="Avenir Roman" panose="02000503020000020003" pitchFamily="2" charset="0"/>
              </a:rPr>
              <a:t>Todos los gobiernos tienen el deber de garantizar es</a:t>
            </a:r>
            <a:endParaRPr lang="es-ES_tradnl" dirty="0">
              <a:latin typeface="Avenir Roman" panose="02000503020000020003" pitchFamily="2" charset="0"/>
            </a:endParaRPr>
          </a:p>
          <a:p>
            <a:pPr indent="0">
              <a:buNone/>
            </a:pPr>
            <a:endParaRPr lang="es-ES_tradnl" dirty="0">
              <a:latin typeface="Avenir Book" panose="02000503020000020003" pitchFamily="2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B1A45F4-6DEA-1445-84D8-59383DB8D5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19636" cy="1319636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618B776E-FBAC-7840-82C9-067B65976FB4}"/>
              </a:ext>
            </a:extLst>
          </p:cNvPr>
          <p:cNvSpPr txBox="1">
            <a:spLocks/>
          </p:cNvSpPr>
          <p:nvPr/>
        </p:nvSpPr>
        <p:spPr>
          <a:xfrm>
            <a:off x="2002230" y="-24704"/>
            <a:ext cx="10189770" cy="14098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4200" b="1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Nutrición Clínica y Derechos Humanos</a:t>
            </a:r>
          </a:p>
        </p:txBody>
      </p:sp>
    </p:spTree>
    <p:extLst>
      <p:ext uri="{BB962C8B-B14F-4D97-AF65-F5344CB8AC3E}">
        <p14:creationId xmlns:p14="http://schemas.microsoft.com/office/powerpoint/2010/main" val="2524017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64AF23-FD24-9641-8F54-0D863DE55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464" y="1758507"/>
            <a:ext cx="10758054" cy="3960976"/>
          </a:xfrm>
        </p:spPr>
        <p:txBody>
          <a:bodyPr>
            <a:normAutofit fontScale="85000" lnSpcReduction="20000"/>
          </a:bodyPr>
          <a:lstStyle/>
          <a:p>
            <a:pPr indent="0" algn="ctr">
              <a:buNone/>
            </a:pPr>
            <a:r>
              <a:rPr lang="en-US" sz="3000" b="1" dirty="0">
                <a:latin typeface="Avenir Black" panose="02000503020000020003" pitchFamily="2" charset="0"/>
              </a:rPr>
              <a:t> </a:t>
            </a:r>
            <a:r>
              <a:rPr lang="en-US" sz="3000" b="1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TERAPIA NUTRICIONAL BASADA EN LA EVIDENCIA</a:t>
            </a:r>
          </a:p>
          <a:p>
            <a:pPr indent="0" algn="just">
              <a:buNone/>
            </a:pPr>
            <a:endParaRPr lang="en-US" sz="3000" dirty="0">
              <a:solidFill>
                <a:schemeClr val="bg2">
                  <a:lumMod val="25000"/>
                </a:schemeClr>
              </a:solidFill>
              <a:latin typeface="Avenir Book" panose="02000503020000020003" pitchFamily="2" charset="0"/>
            </a:endParaRPr>
          </a:p>
          <a:p>
            <a:pPr indent="0" algn="just">
              <a:buNone/>
            </a:pPr>
            <a:r>
              <a:rPr lang="en-US" sz="3000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El </a:t>
            </a:r>
            <a:r>
              <a:rPr lang="en-US" sz="3000" dirty="0" err="1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paciente</a:t>
            </a:r>
            <a:r>
              <a:rPr lang="en-US" sz="3000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n-US" sz="3000" dirty="0" err="1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tiene</a:t>
            </a:r>
            <a:r>
              <a:rPr lang="en-US" sz="3000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 derecho a </a:t>
            </a:r>
            <a:r>
              <a:rPr lang="en-US" sz="3000" dirty="0" err="1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recibir</a:t>
            </a:r>
            <a:r>
              <a:rPr lang="en-US" sz="3000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:</a:t>
            </a:r>
          </a:p>
          <a:p>
            <a:pPr marL="685800" indent="-457200" algn="just"/>
            <a:r>
              <a:rPr lang="en-US" sz="3000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Una </a:t>
            </a:r>
            <a:r>
              <a:rPr lang="en-US" sz="3000" dirty="0" err="1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dieta</a:t>
            </a:r>
            <a:r>
              <a:rPr lang="en-US" sz="3000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n-US" sz="3000" dirty="0" err="1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hospitalaria</a:t>
            </a:r>
            <a:r>
              <a:rPr lang="en-US" sz="3000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 </a:t>
            </a:r>
          </a:p>
          <a:p>
            <a:pPr marL="685800" indent="-457200" algn="just"/>
            <a:r>
              <a:rPr lang="en-US" sz="3000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Una </a:t>
            </a:r>
            <a:r>
              <a:rPr lang="en-US" sz="3000" dirty="0" err="1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dieta</a:t>
            </a:r>
            <a:r>
              <a:rPr lang="en-US" sz="3000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n-US" sz="3000" dirty="0" err="1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terapéutica</a:t>
            </a:r>
            <a:r>
              <a:rPr lang="en-US" sz="3000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 (</a:t>
            </a:r>
            <a:r>
              <a:rPr lang="en-US" sz="3000" dirty="0" err="1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modificación</a:t>
            </a:r>
            <a:r>
              <a:rPr lang="en-US" sz="3000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 de </a:t>
            </a:r>
            <a:r>
              <a:rPr lang="en-US" sz="3000" dirty="0" err="1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los</a:t>
            </a:r>
            <a:r>
              <a:rPr lang="en-US" sz="3000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n-US" sz="3000" dirty="0" err="1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alimentos</a:t>
            </a:r>
            <a:r>
              <a:rPr lang="en-US" sz="3000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 y </a:t>
            </a:r>
            <a:r>
              <a:rPr lang="en-US" sz="3000" dirty="0" err="1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suplementos</a:t>
            </a:r>
            <a:r>
              <a:rPr lang="en-US" sz="3000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) </a:t>
            </a:r>
          </a:p>
          <a:p>
            <a:pPr marL="685800" indent="-457200" algn="just"/>
            <a:r>
              <a:rPr lang="en-US" sz="3000" dirty="0" err="1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Nutrición</a:t>
            </a:r>
            <a:r>
              <a:rPr lang="en-US" sz="3000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 e </a:t>
            </a:r>
            <a:r>
              <a:rPr lang="en-US" sz="3000" dirty="0" err="1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hidratación</a:t>
            </a:r>
            <a:r>
              <a:rPr lang="en-US" sz="3000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n-US" sz="3000" dirty="0" err="1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administrada</a:t>
            </a:r>
            <a:r>
              <a:rPr lang="en-US" sz="3000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n-US" sz="3000" dirty="0" err="1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artificialmente</a:t>
            </a:r>
            <a:r>
              <a:rPr lang="en-US" sz="3000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 </a:t>
            </a:r>
          </a:p>
          <a:p>
            <a:pPr marL="685800" indent="-457200" algn="just"/>
            <a:r>
              <a:rPr lang="en-US" sz="3000" dirty="0" err="1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Nutrición</a:t>
            </a:r>
            <a:r>
              <a:rPr lang="en-US" sz="3000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 enteral</a:t>
            </a:r>
          </a:p>
          <a:p>
            <a:pPr marL="685800" indent="-457200" algn="just"/>
            <a:r>
              <a:rPr lang="en-US" sz="3000" dirty="0" err="1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Suplementos</a:t>
            </a:r>
            <a:r>
              <a:rPr lang="en-US" sz="3000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n-US" sz="3000" dirty="0" err="1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nutricionales</a:t>
            </a:r>
            <a:r>
              <a:rPr lang="en-US" sz="3000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 </a:t>
            </a:r>
            <a:r>
              <a:rPr lang="en-US" sz="3000" dirty="0" err="1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orales</a:t>
            </a:r>
            <a:endParaRPr lang="en-US" sz="3000" dirty="0">
              <a:solidFill>
                <a:schemeClr val="bg2">
                  <a:lumMod val="25000"/>
                </a:schemeClr>
              </a:solidFill>
              <a:latin typeface="Avenir Book" panose="02000503020000020003" pitchFamily="2" charset="0"/>
            </a:endParaRPr>
          </a:p>
          <a:p>
            <a:pPr marL="685800" indent="-457200" algn="just"/>
            <a:r>
              <a:rPr lang="en-US" sz="3000" dirty="0" err="1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Nutrición</a:t>
            </a:r>
            <a:r>
              <a:rPr lang="en-US" sz="3000" dirty="0">
                <a:solidFill>
                  <a:schemeClr val="bg2">
                    <a:lumMod val="25000"/>
                  </a:schemeClr>
                </a:solidFill>
                <a:latin typeface="Avenir Book" panose="02000503020000020003" pitchFamily="2" charset="0"/>
              </a:rPr>
              <a:t> parenteral</a:t>
            </a:r>
          </a:p>
          <a:p>
            <a:pPr indent="0" algn="just">
              <a:buNone/>
            </a:pPr>
            <a:endParaRPr lang="en-US" dirty="0">
              <a:latin typeface="Avenir Book" panose="02000503020000020003" pitchFamily="2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B810317-BEED-9240-8CDC-410BA74656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19636" cy="1319636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739074B8-F1CF-F049-9D95-75E2B3B3C018}"/>
              </a:ext>
            </a:extLst>
          </p:cNvPr>
          <p:cNvSpPr txBox="1">
            <a:spLocks/>
          </p:cNvSpPr>
          <p:nvPr/>
        </p:nvSpPr>
        <p:spPr>
          <a:xfrm>
            <a:off x="2002230" y="-24704"/>
            <a:ext cx="10189770" cy="14098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200" b="1" dirty="0">
                <a:solidFill>
                  <a:schemeClr val="bg2">
                    <a:lumMod val="25000"/>
                  </a:schemeClr>
                </a:solidFill>
                <a:latin typeface="Avenir Black" panose="02000503020000020003" pitchFamily="2" charset="0"/>
              </a:rPr>
              <a:t>Nutrición Clínica y Derechos Humanos</a:t>
            </a:r>
          </a:p>
        </p:txBody>
      </p:sp>
    </p:spTree>
    <p:extLst>
      <p:ext uri="{BB962C8B-B14F-4D97-AF65-F5344CB8AC3E}">
        <p14:creationId xmlns:p14="http://schemas.microsoft.com/office/powerpoint/2010/main" val="36964534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1636</Words>
  <Application>Microsoft Office PowerPoint</Application>
  <PresentationFormat>Widescreen</PresentationFormat>
  <Paragraphs>195</Paragraphs>
  <Slides>26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Avenir</vt:lpstr>
      <vt:lpstr>Avenir Black</vt:lpstr>
      <vt:lpstr>Avenir Book</vt:lpstr>
      <vt:lpstr>Avenir Roman</vt:lpstr>
      <vt:lpstr>Calibri</vt:lpstr>
      <vt:lpstr>Calibri Light</vt:lpstr>
      <vt:lpstr>Courier New</vt:lpstr>
      <vt:lpstr>system-ui</vt:lpstr>
      <vt:lpstr>Tema de Office</vt:lpstr>
      <vt:lpstr>PowerPoint Presentation</vt:lpstr>
      <vt:lpstr>Grupo de Trabajo Internacional para el Derecho de los Pacientes al Cuidado Nutricional </vt:lpstr>
      <vt:lpstr>PowerPoint Presentation</vt:lpstr>
      <vt:lpstr>Un artículo de posición internacional  </vt:lpstr>
      <vt:lpstr>PowerPoint Presentation</vt:lpstr>
      <vt:lpstr>EL cuidado nutricional está en la intersección del derecho a la alimentación y el derecho a la salud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¿Cómo puede el enfoque basado en los derechos humanos beneficiar a la nutrición clínica y la atención al paciente?</vt:lpstr>
      <vt:lpstr>PowerPoint Presentation</vt:lpstr>
      <vt:lpstr>Impacto potencial del EBDH en la nutrición clínica</vt:lpstr>
      <vt:lpstr>Impacto potencial del EBDH en la nutrición clínica</vt:lpstr>
      <vt:lpstr>PowerPoint Presentation</vt:lpstr>
      <vt:lpstr>Impacto potencial del EBDH en la nutrición clínica</vt:lpstr>
      <vt:lpstr>PowerPoint Presentation</vt:lpstr>
      <vt:lpstr>10 Principios recomendados para el EBDH</vt:lpstr>
      <vt:lpstr>PowerPoint Presentation</vt:lpstr>
      <vt:lpstr>PowerPoint Presentation</vt:lpstr>
      <vt:lpstr>Nutrición Clínica y Derechos Humanos</vt:lpstr>
      <vt:lpstr>Clinical Nutrition and Human Rights </vt:lpstr>
      <vt:lpstr>PowerPoint Presentation</vt:lpstr>
      <vt:lpstr>1. Articulo de posicion “free access” https://authors.elsevier.com/a/1d5nSxUE3bV8%7E   2.  youtube channel   https://www.youtube.com/channel/UC9jizeJi-xh9Zc9BPuwqVpA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Clinical Nutrition and Human Rights           An International Position</dc:title>
  <dc:creator>Microsoft Office User</dc:creator>
  <cp:lastModifiedBy>Valerie Bloom</cp:lastModifiedBy>
  <cp:revision>14</cp:revision>
  <dcterms:created xsi:type="dcterms:W3CDTF">2021-09-06T13:10:25Z</dcterms:created>
  <dcterms:modified xsi:type="dcterms:W3CDTF">2021-09-17T15:10:26Z</dcterms:modified>
</cp:coreProperties>
</file>