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3"/>
  </p:notesMasterIdLst>
  <p:handoutMasterIdLst>
    <p:handoutMasterId r:id="rId4"/>
  </p:handoutMasterIdLst>
  <p:sldIdLst>
    <p:sldId id="331"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72" userDrawn="1">
          <p15:clr>
            <a:srgbClr val="A4A3A4"/>
          </p15:clr>
        </p15:guide>
        <p15:guide id="2" pos="4632" userDrawn="1">
          <p15:clr>
            <a:srgbClr val="A4A3A4"/>
          </p15:clr>
        </p15:guide>
        <p15:guide id="3" pos="2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ggi Guenter" initials="PG" lastIdx="2" clrIdx="0">
    <p:extLst>
      <p:ext uri="{19B8F6BF-5375-455C-9EA6-DF929625EA0E}">
        <p15:presenceInfo xmlns:p15="http://schemas.microsoft.com/office/powerpoint/2012/main" userId="S-1-5-21-3384519349-2978735358-3632297420-11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2E8F"/>
    <a:srgbClr val="EB8425"/>
    <a:srgbClr val="804C9E"/>
    <a:srgbClr val="FFF2CC"/>
    <a:srgbClr val="F3B11C"/>
    <a:srgbClr val="0199D6"/>
    <a:srgbClr val="58C1A6"/>
    <a:srgbClr val="914D79"/>
    <a:srgbClr val="EF9F53"/>
    <a:srgbClr val="7842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2" autoAdjust="0"/>
    <p:restoredTop sz="97065" autoAdjust="0"/>
  </p:normalViewPr>
  <p:slideViewPr>
    <p:cSldViewPr snapToGrid="0">
      <p:cViewPr varScale="1">
        <p:scale>
          <a:sx n="76" d="100"/>
          <a:sy n="76" d="100"/>
        </p:scale>
        <p:origin x="4686" y="102"/>
      </p:cViewPr>
      <p:guideLst>
        <p:guide orient="horz" pos="3672"/>
        <p:guide pos="4632"/>
        <p:guide pos="261"/>
      </p:guideLst>
    </p:cSldViewPr>
  </p:slideViewPr>
  <p:notesTextViewPr>
    <p:cViewPr>
      <p:scale>
        <a:sx n="1" d="1"/>
        <a:sy n="1" d="1"/>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A97A0EE-4908-BE4C-982D-7E852365AA7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ABD6A77-CB65-EF4F-94E0-D4A9C15031B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FACB14-F048-CA45-A264-0CCE3E7D1865}" type="datetimeFigureOut">
              <a:rPr lang="en-US" smtClean="0"/>
              <a:t>7/5/2023</a:t>
            </a:fld>
            <a:endParaRPr lang="en-US"/>
          </a:p>
        </p:txBody>
      </p:sp>
      <p:sp>
        <p:nvSpPr>
          <p:cNvPr id="4" name="Footer Placeholder 3">
            <a:extLst>
              <a:ext uri="{FF2B5EF4-FFF2-40B4-BE49-F238E27FC236}">
                <a16:creationId xmlns:a16="http://schemas.microsoft.com/office/drawing/2014/main" id="{842A62FC-A7C3-4C4D-A6C1-08C5F21F41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BD8B644-AEE0-A14D-9BF2-489BA597D82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043571C-A442-0144-9F01-D4E323F6B654}" type="slidenum">
              <a:rPr lang="en-US" smtClean="0"/>
              <a:t>‹#›</a:t>
            </a:fld>
            <a:endParaRPr lang="en-US"/>
          </a:p>
        </p:txBody>
      </p:sp>
    </p:spTree>
    <p:extLst>
      <p:ext uri="{BB962C8B-B14F-4D97-AF65-F5344CB8AC3E}">
        <p14:creationId xmlns:p14="http://schemas.microsoft.com/office/powerpoint/2010/main" val="42795668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A42420-5CEC-446B-AA1F-FCACA0384CB0}" type="datetimeFigureOut">
              <a:rPr lang="en-US" smtClean="0"/>
              <a:t>7/5/2023</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144974-867A-4867-8817-DDBCD4396DBB}" type="slidenum">
              <a:rPr lang="en-US" smtClean="0"/>
              <a:t>‹#›</a:t>
            </a:fld>
            <a:endParaRPr lang="en-US"/>
          </a:p>
        </p:txBody>
      </p:sp>
    </p:spTree>
    <p:extLst>
      <p:ext uri="{BB962C8B-B14F-4D97-AF65-F5344CB8AC3E}">
        <p14:creationId xmlns:p14="http://schemas.microsoft.com/office/powerpoint/2010/main" val="1161848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144974-867A-4867-8817-DDBCD4396DBB}" type="slidenum">
              <a:rPr lang="en-US" smtClean="0"/>
              <a:t>1</a:t>
            </a:fld>
            <a:endParaRPr lang="en-US"/>
          </a:p>
        </p:txBody>
      </p:sp>
    </p:spTree>
    <p:extLst>
      <p:ext uri="{BB962C8B-B14F-4D97-AF65-F5344CB8AC3E}">
        <p14:creationId xmlns:p14="http://schemas.microsoft.com/office/powerpoint/2010/main" val="90634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837EC5-E51E-43A3-8B05-15B37D4D123E}" type="datetimeFigureOut">
              <a:rPr lang="en-US" smtClean="0"/>
              <a:t>7/5/2023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043A32-54C6-4245-A5AA-E4E0781984B6}" type="slidenum">
              <a:rPr lang="en-US" smtClean="0"/>
              <a:t>‹#›</a:t>
            </a:fld>
            <a:endParaRPr lang="en-US"/>
          </a:p>
        </p:txBody>
      </p:sp>
    </p:spTree>
    <p:extLst>
      <p:ext uri="{BB962C8B-B14F-4D97-AF65-F5344CB8AC3E}">
        <p14:creationId xmlns:p14="http://schemas.microsoft.com/office/powerpoint/2010/main" val="305193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37EC5-E51E-43A3-8B05-15B37D4D123E}" type="datetimeFigureOut">
              <a:rPr lang="en-US" smtClean="0"/>
              <a:t>7/5/2023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043A32-54C6-4245-A5AA-E4E0781984B6}" type="slidenum">
              <a:rPr lang="en-US" smtClean="0"/>
              <a:t>‹#›</a:t>
            </a:fld>
            <a:endParaRPr lang="en-US"/>
          </a:p>
        </p:txBody>
      </p:sp>
    </p:spTree>
    <p:extLst>
      <p:ext uri="{BB962C8B-B14F-4D97-AF65-F5344CB8AC3E}">
        <p14:creationId xmlns:p14="http://schemas.microsoft.com/office/powerpoint/2010/main" val="272134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37EC5-E51E-43A3-8B05-15B37D4D123E}" type="datetimeFigureOut">
              <a:rPr lang="en-US" smtClean="0"/>
              <a:t>7/5/2023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043A32-54C6-4245-A5AA-E4E0781984B6}" type="slidenum">
              <a:rPr lang="en-US" smtClean="0"/>
              <a:t>‹#›</a:t>
            </a:fld>
            <a:endParaRPr lang="en-US"/>
          </a:p>
        </p:txBody>
      </p:sp>
    </p:spTree>
    <p:extLst>
      <p:ext uri="{BB962C8B-B14F-4D97-AF65-F5344CB8AC3E}">
        <p14:creationId xmlns:p14="http://schemas.microsoft.com/office/powerpoint/2010/main" val="3841898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D46946C-5AC5-6A78-11B1-41439173486F}"/>
              </a:ext>
            </a:extLst>
          </p:cNvPr>
          <p:cNvSpPr/>
          <p:nvPr userDrawn="1"/>
        </p:nvSpPr>
        <p:spPr>
          <a:xfrm>
            <a:off x="310213" y="9605608"/>
            <a:ext cx="6951204" cy="215444"/>
          </a:xfrm>
          <a:prstGeom prst="rect">
            <a:avLst/>
          </a:prstGeom>
        </p:spPr>
        <p:txBody>
          <a:bodyPr wrap="square">
            <a:spAutoFit/>
          </a:bodyPr>
          <a:lstStyle/>
          <a:p>
            <a:r>
              <a:rPr lang="en-US" sz="800" dirty="0">
                <a:latin typeface="FranklinGothic URW" pitchFamily="2" charset="77"/>
              </a:rPr>
              <a:t>Malnutrition Awareness </a:t>
            </a:r>
            <a:r>
              <a:rPr lang="en-US" sz="800" dirty="0" err="1">
                <a:latin typeface="FranklinGothic URW" pitchFamily="2" charset="77"/>
              </a:rPr>
              <a:t>Week</a:t>
            </a:r>
            <a:r>
              <a:rPr lang="en-US" sz="800" baseline="30000" dirty="0" err="1">
                <a:latin typeface="FranklinGothic URW" pitchFamily="2" charset="77"/>
              </a:rPr>
              <a:t>TM</a:t>
            </a:r>
            <a:r>
              <a:rPr lang="en-US" sz="800" dirty="0">
                <a:latin typeface="FranklinGothic URW" pitchFamily="2" charset="77"/>
              </a:rPr>
              <a:t> is a trademark of the American Society for Parenteral and Enteral Nutrition (ASPEN).</a:t>
            </a:r>
            <a:endParaRPr lang="en-US" sz="800" dirty="0">
              <a:effectLst/>
              <a:latin typeface="FranklinGothic URW" pitchFamily="2" charset="77"/>
            </a:endParaRPr>
          </a:p>
        </p:txBody>
      </p:sp>
      <p:sp>
        <p:nvSpPr>
          <p:cNvPr id="11" name="Title 1">
            <a:extLst>
              <a:ext uri="{FF2B5EF4-FFF2-40B4-BE49-F238E27FC236}">
                <a16:creationId xmlns:a16="http://schemas.microsoft.com/office/drawing/2014/main" id="{C3EB495A-A395-660A-1830-145916B62F13}"/>
              </a:ext>
            </a:extLst>
          </p:cNvPr>
          <p:cNvSpPr txBox="1">
            <a:spLocks/>
          </p:cNvSpPr>
          <p:nvPr userDrawn="1"/>
        </p:nvSpPr>
        <p:spPr>
          <a:xfrm>
            <a:off x="362120" y="5775172"/>
            <a:ext cx="3559330" cy="2511010"/>
          </a:xfrm>
          <a:prstGeom prst="rect">
            <a:avLst/>
          </a:prstGeom>
        </p:spPr>
        <p:txBody>
          <a:bodyPr vert="horz" lIns="58293" tIns="29146" rIns="58293" bIns="29146"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US" sz="1700" dirty="0">
                <a:latin typeface="Franklin Gothic Book" panose="020B0503020102020204" pitchFamily="34" charset="0"/>
                <a:cs typeface="Arial" panose="020B0604020202020204" pitchFamily="34" charset="0"/>
              </a:rPr>
              <a:t>Visit </a:t>
            </a:r>
            <a:r>
              <a:rPr lang="en-US" sz="1700" b="1" dirty="0" err="1">
                <a:solidFill>
                  <a:srgbClr val="542E8F"/>
                </a:solidFill>
                <a:latin typeface="Franklin Gothic Demi" panose="020B0603020102020204" pitchFamily="34" charset="0"/>
                <a:cs typeface="Arial" panose="020B0604020202020204" pitchFamily="34" charset="0"/>
              </a:rPr>
              <a:t>nutritioncare.org</a:t>
            </a:r>
            <a:r>
              <a:rPr lang="en-US" sz="1700" b="1" dirty="0">
                <a:solidFill>
                  <a:srgbClr val="542E8F"/>
                </a:solidFill>
                <a:latin typeface="Franklin Gothic Demi" panose="020B0603020102020204" pitchFamily="34" charset="0"/>
                <a:cs typeface="Arial" panose="020B0604020202020204" pitchFamily="34" charset="0"/>
              </a:rPr>
              <a:t>/MAW </a:t>
            </a:r>
            <a:r>
              <a:rPr lang="en-US" sz="1700" dirty="0">
                <a:latin typeface="Franklin Gothic Book" panose="020B0503020102020204" pitchFamily="34" charset="0"/>
                <a:cs typeface="Arial" panose="020B0604020202020204" pitchFamily="34" charset="0"/>
              </a:rPr>
              <a:t>to register for the webinars and access complimentary practice tools, videos, podcasts, and other resources addressing malnutrition.</a:t>
            </a:r>
          </a:p>
        </p:txBody>
      </p:sp>
      <p:sp>
        <p:nvSpPr>
          <p:cNvPr id="3" name="Title 1">
            <a:extLst>
              <a:ext uri="{FF2B5EF4-FFF2-40B4-BE49-F238E27FC236}">
                <a16:creationId xmlns:a16="http://schemas.microsoft.com/office/drawing/2014/main" id="{299BB870-91EF-3CAB-2819-92587EF2506C}"/>
              </a:ext>
            </a:extLst>
          </p:cNvPr>
          <p:cNvSpPr txBox="1">
            <a:spLocks/>
          </p:cNvSpPr>
          <p:nvPr userDrawn="1"/>
        </p:nvSpPr>
        <p:spPr>
          <a:xfrm>
            <a:off x="346788" y="8979662"/>
            <a:ext cx="6914629" cy="551286"/>
          </a:xfrm>
          <a:prstGeom prst="rect">
            <a:avLst/>
          </a:prstGeom>
        </p:spPr>
        <p:txBody>
          <a:bodyPr vert="horz" lIns="58293" tIns="29146" rIns="58293" bIns="29146"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7938" lvl="0" indent="7938">
              <a:lnSpc>
                <a:spcPct val="100000"/>
              </a:lnSpc>
              <a:spcBef>
                <a:spcPts val="0"/>
              </a:spcBef>
            </a:pPr>
            <a:r>
              <a:rPr lang="en-US" sz="1050" i="0" dirty="0">
                <a:solidFill>
                  <a:prstClr val="black"/>
                </a:solidFill>
                <a:latin typeface="Franklin Gothic Book" panose="020B0503020102020204" pitchFamily="34" charset="0"/>
                <a:ea typeface="+mn-ea"/>
                <a:cs typeface="+mn-cs"/>
              </a:rPr>
              <a:t>Participants may be eligible to claim CE credits for the webinars. ASPEN, the American Society for Parenteral and Enteral Nutrition, is accredited to provide medical, pharmacy, nursing, and dietetic credits.  Webinar schedule and topics subject to change.</a:t>
            </a:r>
          </a:p>
        </p:txBody>
      </p:sp>
      <p:pic>
        <p:nvPicPr>
          <p:cNvPr id="4" name="Picture 3" descr="A picture containing text, font, screenshot, graphics&#10;&#10;Description automatically generated">
            <a:extLst>
              <a:ext uri="{FF2B5EF4-FFF2-40B4-BE49-F238E27FC236}">
                <a16:creationId xmlns:a16="http://schemas.microsoft.com/office/drawing/2014/main" id="{5C01D870-FC89-1F5F-E4A5-700E0D97A8B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7772400" cy="2743200"/>
          </a:xfrm>
          <a:prstGeom prst="rect">
            <a:avLst/>
          </a:prstGeom>
        </p:spPr>
      </p:pic>
      <p:graphicFrame>
        <p:nvGraphicFramePr>
          <p:cNvPr id="5" name="Table 4">
            <a:extLst>
              <a:ext uri="{FF2B5EF4-FFF2-40B4-BE49-F238E27FC236}">
                <a16:creationId xmlns:a16="http://schemas.microsoft.com/office/drawing/2014/main" id="{08BD2E64-6EC7-AE7F-6913-F38642F1A6BF}"/>
              </a:ext>
            </a:extLst>
          </p:cNvPr>
          <p:cNvGraphicFramePr>
            <a:graphicFrameLocks noGrp="1"/>
          </p:cNvGraphicFramePr>
          <p:nvPr userDrawn="1">
            <p:extLst>
              <p:ext uri="{D42A27DB-BD31-4B8C-83A1-F6EECF244321}">
                <p14:modId xmlns:p14="http://schemas.microsoft.com/office/powerpoint/2010/main" val="2651813824"/>
              </p:ext>
            </p:extLst>
          </p:nvPr>
        </p:nvGraphicFramePr>
        <p:xfrm>
          <a:off x="416543" y="2703651"/>
          <a:ext cx="6951205" cy="2753132"/>
        </p:xfrm>
        <a:graphic>
          <a:graphicData uri="http://schemas.openxmlformats.org/drawingml/2006/table">
            <a:tbl>
              <a:tblPr firstRow="1" bandRow="1">
                <a:tableStyleId>{2D5ABB26-0587-4C30-8999-92F81FD0307C}</a:tableStyleId>
              </a:tblPr>
              <a:tblGrid>
                <a:gridCol w="1390241">
                  <a:extLst>
                    <a:ext uri="{9D8B030D-6E8A-4147-A177-3AD203B41FA5}">
                      <a16:colId xmlns:a16="http://schemas.microsoft.com/office/drawing/2014/main" val="123796163"/>
                    </a:ext>
                  </a:extLst>
                </a:gridCol>
                <a:gridCol w="1390241">
                  <a:extLst>
                    <a:ext uri="{9D8B030D-6E8A-4147-A177-3AD203B41FA5}">
                      <a16:colId xmlns:a16="http://schemas.microsoft.com/office/drawing/2014/main" val="3072350449"/>
                    </a:ext>
                  </a:extLst>
                </a:gridCol>
                <a:gridCol w="1390241">
                  <a:extLst>
                    <a:ext uri="{9D8B030D-6E8A-4147-A177-3AD203B41FA5}">
                      <a16:colId xmlns:a16="http://schemas.microsoft.com/office/drawing/2014/main" val="2493588919"/>
                    </a:ext>
                  </a:extLst>
                </a:gridCol>
                <a:gridCol w="1390241">
                  <a:extLst>
                    <a:ext uri="{9D8B030D-6E8A-4147-A177-3AD203B41FA5}">
                      <a16:colId xmlns:a16="http://schemas.microsoft.com/office/drawing/2014/main" val="3583548282"/>
                    </a:ext>
                  </a:extLst>
                </a:gridCol>
                <a:gridCol w="1390241">
                  <a:extLst>
                    <a:ext uri="{9D8B030D-6E8A-4147-A177-3AD203B41FA5}">
                      <a16:colId xmlns:a16="http://schemas.microsoft.com/office/drawing/2014/main" val="858068768"/>
                    </a:ext>
                  </a:extLst>
                </a:gridCol>
              </a:tblGrid>
              <a:tr h="241703">
                <a:tc>
                  <a:txBody>
                    <a:bodyPr/>
                    <a:lstStyle/>
                    <a:p>
                      <a:pPr algn="ctr"/>
                      <a:r>
                        <a:rPr lang="en-US" sz="1300" b="1" i="0" dirty="0">
                          <a:solidFill>
                            <a:schemeClr val="bg1"/>
                          </a:solidFill>
                          <a:latin typeface="Arial" panose="020B0604020202020204" pitchFamily="34" charset="0"/>
                          <a:cs typeface="Arial" panose="020B0604020202020204" pitchFamily="34" charset="0"/>
                        </a:rPr>
                        <a:t>September 18</a:t>
                      </a:r>
                    </a:p>
                  </a:txBody>
                  <a:tcPr marL="58293" marR="58293" marT="36576" marB="3657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5B5"/>
                    </a:solidFill>
                  </a:tcPr>
                </a:tc>
                <a:tc>
                  <a:txBody>
                    <a:bodyPr/>
                    <a:lstStyle/>
                    <a:p>
                      <a:pPr algn="ctr"/>
                      <a:r>
                        <a:rPr lang="en-US" sz="1300" b="1" i="0" dirty="0">
                          <a:solidFill>
                            <a:schemeClr val="bg1"/>
                          </a:solidFill>
                          <a:latin typeface="Arial" panose="020B0604020202020204" pitchFamily="34" charset="0"/>
                          <a:cs typeface="Arial" panose="020B0604020202020204" pitchFamily="34" charset="0"/>
                        </a:rPr>
                        <a:t>September 19</a:t>
                      </a:r>
                    </a:p>
                  </a:txBody>
                  <a:tcPr marL="58293" marR="58293" marT="36576" marB="3657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5B5"/>
                    </a:solidFill>
                  </a:tcPr>
                </a:tc>
                <a:tc>
                  <a:txBody>
                    <a:bodyPr/>
                    <a:lstStyle/>
                    <a:p>
                      <a:pPr algn="ctr"/>
                      <a:r>
                        <a:rPr lang="en-US" sz="1300" b="1" i="0" dirty="0">
                          <a:solidFill>
                            <a:schemeClr val="bg1"/>
                          </a:solidFill>
                          <a:latin typeface="Arial" panose="020B0604020202020204" pitchFamily="34" charset="0"/>
                          <a:cs typeface="Arial" panose="020B0604020202020204" pitchFamily="34" charset="0"/>
                        </a:rPr>
                        <a:t>September 20</a:t>
                      </a:r>
                    </a:p>
                  </a:txBody>
                  <a:tcPr marL="58293" marR="58293" marT="36576" marB="3657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5B5"/>
                    </a:solidFill>
                  </a:tcPr>
                </a:tc>
                <a:tc>
                  <a:txBody>
                    <a:bodyPr/>
                    <a:lstStyle/>
                    <a:p>
                      <a:pPr algn="ctr"/>
                      <a:r>
                        <a:rPr lang="en-US" sz="1300" b="1" i="0" dirty="0">
                          <a:solidFill>
                            <a:schemeClr val="bg1"/>
                          </a:solidFill>
                          <a:latin typeface="Arial" panose="020B0604020202020204" pitchFamily="34" charset="0"/>
                          <a:cs typeface="Arial" panose="020B0604020202020204" pitchFamily="34" charset="0"/>
                        </a:rPr>
                        <a:t>September 21</a:t>
                      </a:r>
                    </a:p>
                  </a:txBody>
                  <a:tcPr marL="58293" marR="58293" marT="36576" marB="3657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5B5"/>
                    </a:solidFill>
                  </a:tcPr>
                </a:tc>
                <a:tc>
                  <a:txBody>
                    <a:bodyPr/>
                    <a:lstStyle/>
                    <a:p>
                      <a:pPr algn="ctr"/>
                      <a:r>
                        <a:rPr lang="en-US" sz="1300" b="1" i="0" dirty="0">
                          <a:solidFill>
                            <a:schemeClr val="bg1"/>
                          </a:solidFill>
                          <a:latin typeface="Arial" panose="020B0604020202020204" pitchFamily="34" charset="0"/>
                          <a:cs typeface="Arial" panose="020B0604020202020204" pitchFamily="34" charset="0"/>
                        </a:rPr>
                        <a:t>September 22</a:t>
                      </a:r>
                    </a:p>
                  </a:txBody>
                  <a:tcPr marL="58293" marR="58293" marT="36576" marB="3657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5B5"/>
                    </a:solidFill>
                  </a:tcPr>
                </a:tc>
                <a:extLst>
                  <a:ext uri="{0D108BD9-81ED-4DB2-BD59-A6C34878D82A}">
                    <a16:rowId xmlns:a16="http://schemas.microsoft.com/office/drawing/2014/main" val="3541033224"/>
                  </a:ext>
                </a:extLst>
              </a:tr>
              <a:tr h="239382">
                <a:tc>
                  <a:txBody>
                    <a:bodyPr/>
                    <a:lstStyle/>
                    <a:p>
                      <a:pPr algn="ctr"/>
                      <a:r>
                        <a:rPr lang="en-US" sz="1000" b="1" i="0" dirty="0">
                          <a:solidFill>
                            <a:schemeClr val="bg1"/>
                          </a:solidFill>
                          <a:latin typeface="Arial" panose="020B0604020202020204" pitchFamily="34" charset="0"/>
                          <a:cs typeface="Arial" panose="020B0604020202020204" pitchFamily="34" charset="0"/>
                        </a:rPr>
                        <a:t>12:00-1:30 PM ET</a:t>
                      </a:r>
                    </a:p>
                  </a:txBody>
                  <a:tcPr marL="58293" marR="58293" marT="36576" marB="3657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E98325"/>
                    </a:solidFill>
                  </a:tcPr>
                </a:tc>
                <a:tc>
                  <a:txBody>
                    <a:bodyPr/>
                    <a:lstStyle/>
                    <a:p>
                      <a:pPr algn="ctr"/>
                      <a:r>
                        <a:rPr lang="en-US" sz="1000" b="1" i="0" dirty="0">
                          <a:solidFill>
                            <a:schemeClr val="bg1"/>
                          </a:solidFill>
                          <a:latin typeface="Arial" panose="020B0604020202020204" pitchFamily="34" charset="0"/>
                          <a:cs typeface="Arial" panose="020B0604020202020204" pitchFamily="34" charset="0"/>
                        </a:rPr>
                        <a:t>12:00-1:30 PM ET</a:t>
                      </a:r>
                    </a:p>
                  </a:txBody>
                  <a:tcPr marL="58293" marR="58293" marT="36576" marB="3657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E98325"/>
                    </a:solidFill>
                  </a:tcPr>
                </a:tc>
                <a:tc>
                  <a:txBody>
                    <a:bodyPr/>
                    <a:lstStyle/>
                    <a:p>
                      <a:pPr algn="ctr"/>
                      <a:r>
                        <a:rPr lang="en-US" sz="1000" b="1" i="0" dirty="0">
                          <a:solidFill>
                            <a:schemeClr val="bg1"/>
                          </a:solidFill>
                          <a:latin typeface="Arial" panose="020B0604020202020204" pitchFamily="34" charset="0"/>
                          <a:cs typeface="Arial" panose="020B0604020202020204" pitchFamily="34" charset="0"/>
                        </a:rPr>
                        <a:t>12:00-1:15 PM ET</a:t>
                      </a:r>
                    </a:p>
                  </a:txBody>
                  <a:tcPr marL="58293" marR="58293" marT="36576" marB="3657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E9832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i="0" dirty="0">
                          <a:solidFill>
                            <a:schemeClr val="bg1"/>
                          </a:solidFill>
                          <a:latin typeface="Arial" panose="020B0604020202020204" pitchFamily="34" charset="0"/>
                          <a:cs typeface="Arial" panose="020B0604020202020204" pitchFamily="34" charset="0"/>
                        </a:rPr>
                        <a:t>12:00-1:15 PM ET</a:t>
                      </a:r>
                    </a:p>
                  </a:txBody>
                  <a:tcPr marL="58293" marR="58293" marT="36576" marB="3657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E9832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i="0" dirty="0">
                          <a:solidFill>
                            <a:schemeClr val="bg1"/>
                          </a:solidFill>
                          <a:latin typeface="Arial" panose="020B0604020202020204" pitchFamily="34" charset="0"/>
                          <a:cs typeface="Arial" panose="020B0604020202020204" pitchFamily="34" charset="0"/>
                        </a:rPr>
                        <a:t>12:00-1:00 PM ET</a:t>
                      </a:r>
                    </a:p>
                  </a:txBody>
                  <a:tcPr marL="58293" marR="58293" marT="36576" marB="3657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E98325"/>
                    </a:solidFill>
                  </a:tcPr>
                </a:tc>
                <a:extLst>
                  <a:ext uri="{0D108BD9-81ED-4DB2-BD59-A6C34878D82A}">
                    <a16:rowId xmlns:a16="http://schemas.microsoft.com/office/drawing/2014/main" val="916100969"/>
                  </a:ext>
                </a:extLst>
              </a:tr>
              <a:tr h="1663911">
                <a:tc>
                  <a:txBody>
                    <a:bodyPr/>
                    <a:lstStyle/>
                    <a:p>
                      <a:pPr>
                        <a:lnSpc>
                          <a:spcPct val="110000"/>
                        </a:lnSpc>
                        <a:spcBef>
                          <a:spcPts val="900"/>
                        </a:spcBef>
                      </a:pPr>
                      <a:r>
                        <a:rPr lang="en-US" sz="1200" b="1" i="0" dirty="0">
                          <a:solidFill>
                            <a:schemeClr val="tx1"/>
                          </a:solidFill>
                          <a:latin typeface="Arial" panose="020B0604020202020204" pitchFamily="34" charset="0"/>
                          <a:cs typeface="Arial" panose="020B0604020202020204" pitchFamily="34" charset="0"/>
                        </a:rPr>
                        <a:t>Malnutrition in the Patient with Obesity: How to Address the Under Recognition</a:t>
                      </a:r>
                    </a:p>
                    <a:p>
                      <a:pPr marL="0" marR="0" lvl="0" indent="0" algn="l" defTabSz="777240" rtl="0" eaLnBrk="1" fontAlgn="auto" latinLnBrk="0" hangingPunct="1">
                        <a:lnSpc>
                          <a:spcPct val="110000"/>
                        </a:lnSpc>
                        <a:spcBef>
                          <a:spcPts val="90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a:lnSpc>
                          <a:spcPct val="110000"/>
                        </a:lnSpc>
                        <a:spcBef>
                          <a:spcPts val="900"/>
                        </a:spcBef>
                      </a:pPr>
                      <a:endParaRPr lang="en-US" sz="1100" b="0" i="0" dirty="0">
                        <a:solidFill>
                          <a:schemeClr val="tx1"/>
                        </a:solidFill>
                        <a:latin typeface="Arial" panose="020B0604020202020204" pitchFamily="34" charset="0"/>
                        <a:cs typeface="Arial" panose="020B0604020202020204" pitchFamily="34" charset="0"/>
                      </a:endParaRPr>
                    </a:p>
                  </a:txBody>
                  <a:tcPr marL="116586" marR="58293" marT="91440" marB="2914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nSpc>
                          <a:spcPct val="110000"/>
                        </a:lnSpc>
                        <a:spcBef>
                          <a:spcPts val="900"/>
                        </a:spcBef>
                      </a:pPr>
                      <a:r>
                        <a:rPr lang="en-US" sz="1200" b="1" i="0" dirty="0">
                          <a:solidFill>
                            <a:schemeClr val="tx1"/>
                          </a:solidFill>
                          <a:latin typeface="Arial" panose="020B0604020202020204" pitchFamily="34" charset="0"/>
                          <a:cs typeface="Arial" panose="020B0604020202020204" pitchFamily="34" charset="0"/>
                        </a:rPr>
                        <a:t>Is This Malnutrition? How to Approach Common Diagnostic Challenges</a:t>
                      </a:r>
                    </a:p>
                    <a:p>
                      <a:pPr>
                        <a:lnSpc>
                          <a:spcPct val="110000"/>
                        </a:lnSpc>
                        <a:spcBef>
                          <a:spcPts val="900"/>
                        </a:spcBef>
                      </a:pPr>
                      <a:endParaRPr lang="en-US" sz="1100" b="0" i="0" dirty="0">
                        <a:solidFill>
                          <a:schemeClr val="tx1"/>
                        </a:solidFill>
                        <a:latin typeface="Arial" panose="020B0604020202020204" pitchFamily="34" charset="0"/>
                        <a:cs typeface="Arial" panose="020B0604020202020204" pitchFamily="34" charset="0"/>
                      </a:endParaRPr>
                    </a:p>
                  </a:txBody>
                  <a:tcPr marL="116586" marR="58293" marT="91440" marB="2914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nSpc>
                          <a:spcPct val="110000"/>
                        </a:lnSpc>
                        <a:spcBef>
                          <a:spcPts val="900"/>
                        </a:spcBef>
                      </a:pPr>
                      <a:r>
                        <a:rPr lang="en-US" sz="1200" b="1" i="0" dirty="0">
                          <a:solidFill>
                            <a:schemeClr val="tx1"/>
                          </a:solidFill>
                          <a:latin typeface="Arial" panose="020B0604020202020204" pitchFamily="34" charset="0"/>
                          <a:cs typeface="Arial" panose="020B0604020202020204" pitchFamily="34" charset="0"/>
                        </a:rPr>
                        <a:t>Pediatric Malnutrition Diagnosis and Provider Engagement</a:t>
                      </a:r>
                    </a:p>
                    <a:p>
                      <a:pPr marL="0" marR="0" lvl="0" indent="0" algn="l" defTabSz="777240" rtl="0" eaLnBrk="1" fontAlgn="auto" latinLnBrk="0" hangingPunct="1">
                        <a:lnSpc>
                          <a:spcPct val="110000"/>
                        </a:lnSpc>
                        <a:spcBef>
                          <a:spcPts val="900"/>
                        </a:spcBef>
                        <a:spcAft>
                          <a:spcPts val="0"/>
                        </a:spcAft>
                        <a:buClrTx/>
                        <a:buSzTx/>
                        <a:buFontTx/>
                        <a:buNone/>
                        <a:tabLst/>
                        <a:defRPr/>
                      </a:pPr>
                      <a:endParaRPr lang="en-US" sz="900" dirty="0">
                        <a:solidFill>
                          <a:schemeClr val="tx1"/>
                        </a:solidFill>
                        <a:latin typeface="Arial" panose="020B0604020202020204" pitchFamily="34" charset="0"/>
                        <a:cs typeface="Arial" panose="020B0604020202020204" pitchFamily="34" charset="0"/>
                      </a:endParaRPr>
                    </a:p>
                    <a:p>
                      <a:pPr>
                        <a:lnSpc>
                          <a:spcPct val="110000"/>
                        </a:lnSpc>
                        <a:spcBef>
                          <a:spcPts val="900"/>
                        </a:spcBef>
                      </a:pPr>
                      <a:endParaRPr lang="en-US" sz="1100" b="0" i="0" dirty="0">
                        <a:solidFill>
                          <a:schemeClr val="tx1"/>
                        </a:solidFill>
                        <a:latin typeface="Arial" panose="020B0604020202020204" pitchFamily="34" charset="0"/>
                        <a:cs typeface="Arial" panose="020B0604020202020204" pitchFamily="34" charset="0"/>
                      </a:endParaRPr>
                    </a:p>
                  </a:txBody>
                  <a:tcPr marL="116586" marR="58293" marT="91440" marB="2914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nSpc>
                          <a:spcPct val="110000"/>
                        </a:lnSpc>
                        <a:spcBef>
                          <a:spcPts val="900"/>
                        </a:spcBef>
                      </a:pPr>
                      <a:r>
                        <a:rPr lang="en-US" sz="1200" b="1" i="0" dirty="0">
                          <a:solidFill>
                            <a:schemeClr val="tx1"/>
                          </a:solidFill>
                          <a:latin typeface="Arial" panose="020B0604020202020204" pitchFamily="34" charset="0"/>
                          <a:cs typeface="Arial" panose="020B0604020202020204" pitchFamily="34" charset="0"/>
                        </a:rPr>
                        <a:t>Addiction: The New Skeleton in the Hospital Closet</a:t>
                      </a:r>
                    </a:p>
                    <a:p>
                      <a:pPr>
                        <a:lnSpc>
                          <a:spcPct val="110000"/>
                        </a:lnSpc>
                        <a:spcBef>
                          <a:spcPts val="900"/>
                        </a:spcBef>
                      </a:pPr>
                      <a:endParaRPr lang="en-US" sz="1100" b="0" i="0" dirty="0">
                        <a:solidFill>
                          <a:schemeClr val="tx1"/>
                        </a:solidFill>
                        <a:latin typeface="Arial" panose="020B0604020202020204" pitchFamily="34" charset="0"/>
                        <a:cs typeface="Arial" panose="020B0604020202020204" pitchFamily="34" charset="0"/>
                      </a:endParaRPr>
                    </a:p>
                    <a:p>
                      <a:pPr>
                        <a:lnSpc>
                          <a:spcPct val="110000"/>
                        </a:lnSpc>
                        <a:spcBef>
                          <a:spcPts val="900"/>
                        </a:spcBef>
                      </a:pPr>
                      <a:endParaRPr lang="en-US" sz="1100" b="0" i="0" dirty="0">
                        <a:solidFill>
                          <a:schemeClr val="tx1"/>
                        </a:solidFill>
                        <a:latin typeface="Arial" panose="020B0604020202020204" pitchFamily="34" charset="0"/>
                        <a:cs typeface="Arial" panose="020B0604020202020204" pitchFamily="34" charset="0"/>
                      </a:endParaRPr>
                    </a:p>
                  </a:txBody>
                  <a:tcPr marL="116586" marR="58293" marT="91440" marB="2914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nSpc>
                          <a:spcPct val="110000"/>
                        </a:lnSpc>
                        <a:spcBef>
                          <a:spcPts val="900"/>
                        </a:spcBef>
                      </a:pPr>
                      <a:r>
                        <a:rPr lang="en-US" sz="1200" b="1" i="0" dirty="0">
                          <a:solidFill>
                            <a:schemeClr val="tx1"/>
                          </a:solidFill>
                          <a:latin typeface="Arial" panose="020B0604020202020204" pitchFamily="34" charset="0"/>
                          <a:cs typeface="Arial" panose="020B0604020202020204" pitchFamily="34" charset="0"/>
                        </a:rPr>
                        <a:t>Malnutrition and Transitions of Care Between Health Care Settings</a:t>
                      </a:r>
                    </a:p>
                    <a:p>
                      <a:pPr>
                        <a:lnSpc>
                          <a:spcPct val="110000"/>
                        </a:lnSpc>
                        <a:spcBef>
                          <a:spcPts val="900"/>
                        </a:spcBef>
                      </a:pPr>
                      <a:endParaRPr lang="en-US" sz="1100" b="0" i="0" dirty="0">
                        <a:solidFill>
                          <a:schemeClr val="tx1"/>
                        </a:solidFill>
                        <a:latin typeface="Arial" panose="020B0604020202020204" pitchFamily="34" charset="0"/>
                        <a:cs typeface="Arial" panose="020B0604020202020204" pitchFamily="34" charset="0"/>
                      </a:endParaRPr>
                    </a:p>
                  </a:txBody>
                  <a:tcPr marL="116586" marR="58293" marT="91440" marB="2914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34311730"/>
                  </a:ext>
                </a:extLst>
              </a:tr>
              <a:tr h="365291">
                <a:tc>
                  <a:txBody>
                    <a:bodyPr/>
                    <a:lstStyle/>
                    <a:p>
                      <a:pPr marL="0" marR="0" lvl="0" indent="0" algn="l" defTabSz="77724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CE Credit: 1.5 hours</a:t>
                      </a:r>
                    </a:p>
                  </a:txBody>
                  <a:tcPr marL="116586" marR="58293" marT="29146" marB="2914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77724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CE Credit: 1.5 hours</a:t>
                      </a:r>
                    </a:p>
                  </a:txBody>
                  <a:tcPr marL="116586" marR="58293" marT="29146" marB="2914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777240" rtl="0" eaLnBrk="1" fontAlgn="auto" latinLnBrk="0" hangingPunct="1">
                        <a:lnSpc>
                          <a:spcPct val="100000"/>
                        </a:lnSpc>
                        <a:spcBef>
                          <a:spcPts val="600"/>
                        </a:spcBef>
                        <a:spcAft>
                          <a:spcPts val="0"/>
                        </a:spcAft>
                        <a:buClrTx/>
                        <a:buSzTx/>
                        <a:buFontTx/>
                        <a:buNone/>
                        <a:tabLst/>
                        <a:defRPr/>
                      </a:pPr>
                      <a:r>
                        <a:rPr lang="en-US" sz="1000" dirty="0">
                          <a:solidFill>
                            <a:schemeClr val="tx1"/>
                          </a:solidFill>
                          <a:latin typeface="Arial" panose="020B0604020202020204" pitchFamily="34" charset="0"/>
                          <a:cs typeface="Arial" panose="020B0604020202020204" pitchFamily="34" charset="0"/>
                        </a:rPr>
                        <a:t>CE Credit: 1.25 hours</a:t>
                      </a:r>
                    </a:p>
                  </a:txBody>
                  <a:tcPr marL="116586" marR="58293" marT="29146" marB="2914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77724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CE Credit: 1.25 hours</a:t>
                      </a:r>
                    </a:p>
                  </a:txBody>
                  <a:tcPr marL="116586" marR="58293" marT="29146" marB="2914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77724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CE Credit: 1.0 hour</a:t>
                      </a:r>
                    </a:p>
                  </a:txBody>
                  <a:tcPr marL="116586" marR="58293" marT="29146" marB="2914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20055407"/>
                  </a:ext>
                </a:extLst>
              </a:tr>
            </a:tbl>
          </a:graphicData>
        </a:graphic>
      </p:graphicFrame>
    </p:spTree>
    <p:extLst>
      <p:ext uri="{BB962C8B-B14F-4D97-AF65-F5344CB8AC3E}">
        <p14:creationId xmlns:p14="http://schemas.microsoft.com/office/powerpoint/2010/main" val="3713045399"/>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6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837EC5-E51E-43A3-8B05-15B37D4D123E}" type="datetimeFigureOut">
              <a:rPr lang="en-US" smtClean="0"/>
              <a:t>7/5/2023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043A32-54C6-4245-A5AA-E4E0781984B6}" type="slidenum">
              <a:rPr lang="en-US" smtClean="0"/>
              <a:t>‹#›</a:t>
            </a:fld>
            <a:endParaRPr lang="en-US"/>
          </a:p>
        </p:txBody>
      </p:sp>
    </p:spTree>
    <p:extLst>
      <p:ext uri="{BB962C8B-B14F-4D97-AF65-F5344CB8AC3E}">
        <p14:creationId xmlns:p14="http://schemas.microsoft.com/office/powerpoint/2010/main" val="230228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837EC5-E51E-43A3-8B05-15B37D4D123E}" type="datetimeFigureOut">
              <a:rPr lang="en-US" smtClean="0"/>
              <a:t>7/5/2023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043A32-54C6-4245-A5AA-E4E0781984B6}" type="slidenum">
              <a:rPr lang="en-US" smtClean="0"/>
              <a:t>‹#›</a:t>
            </a:fld>
            <a:endParaRPr lang="en-US"/>
          </a:p>
        </p:txBody>
      </p:sp>
    </p:spTree>
    <p:extLst>
      <p:ext uri="{BB962C8B-B14F-4D97-AF65-F5344CB8AC3E}">
        <p14:creationId xmlns:p14="http://schemas.microsoft.com/office/powerpoint/2010/main" val="4209836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837EC5-E51E-43A3-8B05-15B37D4D123E}" type="datetimeFigureOut">
              <a:rPr lang="en-US" smtClean="0"/>
              <a:t>7/5/2023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043A32-54C6-4245-A5AA-E4E0781984B6}" type="slidenum">
              <a:rPr lang="en-US" smtClean="0"/>
              <a:t>‹#›</a:t>
            </a:fld>
            <a:endParaRPr lang="en-US"/>
          </a:p>
        </p:txBody>
      </p:sp>
    </p:spTree>
    <p:extLst>
      <p:ext uri="{BB962C8B-B14F-4D97-AF65-F5344CB8AC3E}">
        <p14:creationId xmlns:p14="http://schemas.microsoft.com/office/powerpoint/2010/main" val="3853916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837EC5-E51E-43A3-8B05-15B37D4D123E}" type="datetimeFigureOut">
              <a:rPr lang="en-US" smtClean="0"/>
              <a:t>7/5/2023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043A32-54C6-4245-A5AA-E4E0781984B6}" type="slidenum">
              <a:rPr lang="en-US" smtClean="0"/>
              <a:t>‹#›</a:t>
            </a:fld>
            <a:endParaRPr lang="en-US"/>
          </a:p>
        </p:txBody>
      </p:sp>
    </p:spTree>
    <p:extLst>
      <p:ext uri="{BB962C8B-B14F-4D97-AF65-F5344CB8AC3E}">
        <p14:creationId xmlns:p14="http://schemas.microsoft.com/office/powerpoint/2010/main" val="569640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837EC5-E51E-43A3-8B05-15B37D4D123E}" type="datetimeFigureOut">
              <a:rPr lang="en-US" smtClean="0"/>
              <a:t>7/5/2023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043A32-54C6-4245-A5AA-E4E0781984B6}" type="slidenum">
              <a:rPr lang="en-US" smtClean="0"/>
              <a:t>‹#›</a:t>
            </a:fld>
            <a:endParaRPr lang="en-US"/>
          </a:p>
        </p:txBody>
      </p:sp>
    </p:spTree>
    <p:extLst>
      <p:ext uri="{BB962C8B-B14F-4D97-AF65-F5344CB8AC3E}">
        <p14:creationId xmlns:p14="http://schemas.microsoft.com/office/powerpoint/2010/main" val="42767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27837EC5-E51E-43A3-8B05-15B37D4D123E}" type="datetimeFigureOut">
              <a:rPr lang="en-US" smtClean="0"/>
              <a:t>7/5/2023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043A32-54C6-4245-A5AA-E4E0781984B6}" type="slidenum">
              <a:rPr lang="en-US" smtClean="0"/>
              <a:t>‹#›</a:t>
            </a:fld>
            <a:endParaRPr lang="en-US"/>
          </a:p>
        </p:txBody>
      </p:sp>
    </p:spTree>
    <p:extLst>
      <p:ext uri="{BB962C8B-B14F-4D97-AF65-F5344CB8AC3E}">
        <p14:creationId xmlns:p14="http://schemas.microsoft.com/office/powerpoint/2010/main" val="501289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27837EC5-E51E-43A3-8B05-15B37D4D123E}" type="datetimeFigureOut">
              <a:rPr lang="en-US" smtClean="0"/>
              <a:t>7/5/2023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043A32-54C6-4245-A5AA-E4E0781984B6}" type="slidenum">
              <a:rPr lang="en-US" smtClean="0"/>
              <a:t>‹#›</a:t>
            </a:fld>
            <a:endParaRPr lang="en-US"/>
          </a:p>
        </p:txBody>
      </p:sp>
    </p:spTree>
    <p:extLst>
      <p:ext uri="{BB962C8B-B14F-4D97-AF65-F5344CB8AC3E}">
        <p14:creationId xmlns:p14="http://schemas.microsoft.com/office/powerpoint/2010/main" val="113950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C764DE79-268F-4C1A-8933-263129D2AF90}" type="datetimeFigureOut">
              <a:rPr lang="en-US" dirty="0"/>
              <a:t>7/5/2023</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EF4C7452-0AD9-ED4C-976C-C6D754CA2DB1}" type="slidenum">
              <a:rPr lang="en-US" smtClean="0"/>
              <a:pPr/>
              <a:t>‹#›</a:t>
            </a:fld>
            <a:endParaRPr lang="en-US"/>
          </a:p>
        </p:txBody>
      </p:sp>
    </p:spTree>
    <p:extLst>
      <p:ext uri="{BB962C8B-B14F-4D97-AF65-F5344CB8AC3E}">
        <p14:creationId xmlns:p14="http://schemas.microsoft.com/office/powerpoint/2010/main" val="519831656"/>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hdr="0" ftr="0" dt="0"/>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324B720-2F1E-EC09-7F36-1CC1DEB54993}"/>
              </a:ext>
            </a:extLst>
          </p:cNvPr>
          <p:cNvSpPr txBox="1"/>
          <p:nvPr/>
        </p:nvSpPr>
        <p:spPr>
          <a:xfrm>
            <a:off x="4041707" y="5837999"/>
            <a:ext cx="3311593" cy="2246769"/>
          </a:xfrm>
          <a:prstGeom prst="rect">
            <a:avLst/>
          </a:prstGeom>
          <a:solidFill>
            <a:srgbClr val="FFF2CC"/>
          </a:solidFill>
        </p:spPr>
        <p:txBody>
          <a:bodyPr wrap="square" lIns="137160" tIns="137160" bIns="137160" rtlCol="0">
            <a:spAutoFit/>
          </a:bodyPr>
          <a:lstStyle/>
          <a:p>
            <a:r>
              <a:rPr lang="en-US" sz="1600" dirty="0">
                <a:latin typeface="Arial" panose="020B0604020202020204" pitchFamily="34" charset="0"/>
                <a:cs typeface="Arial" panose="020B0604020202020204" pitchFamily="34" charset="0"/>
              </a:rPr>
              <a:t>[Institution Name] is an official  ambassador for ASPEN Malnutrition Awareness </a:t>
            </a:r>
            <a:r>
              <a:rPr lang="en-US" sz="1600" dirty="0" err="1">
                <a:latin typeface="Arial" panose="020B0604020202020204" pitchFamily="34" charset="0"/>
                <a:cs typeface="Arial" panose="020B0604020202020204" pitchFamily="34" charset="0"/>
              </a:rPr>
              <a:t>Week</a:t>
            </a:r>
            <a:r>
              <a:rPr lang="en-US" sz="1600" baseline="30000" dirty="0" err="1">
                <a:latin typeface="Arial" panose="020B0604020202020204" pitchFamily="34" charset="0"/>
                <a:cs typeface="Arial" panose="020B0604020202020204" pitchFamily="34" charset="0"/>
              </a:rPr>
              <a:t>TM</a:t>
            </a:r>
            <a:r>
              <a:rPr lang="en-US" sz="1600" dirty="0">
                <a:latin typeface="Arial" panose="020B0604020202020204" pitchFamily="34" charset="0"/>
                <a:cs typeface="Arial" panose="020B0604020202020204" pitchFamily="34" charset="0"/>
              </a:rPr>
              <a:t>.</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[Institution Name] members can use the code </a:t>
            </a:r>
            <a:r>
              <a:rPr lang="en-US" sz="1600" b="1" dirty="0">
                <a:latin typeface="Arial" panose="020B0604020202020204" pitchFamily="34" charset="0"/>
                <a:cs typeface="Arial" panose="020B0604020202020204" pitchFamily="34" charset="0"/>
              </a:rPr>
              <a:t>[MAW Ambassador Code</a:t>
            </a:r>
            <a:r>
              <a:rPr lang="en-US" sz="1600">
                <a:latin typeface="Arial" panose="020B0604020202020204" pitchFamily="34" charset="0"/>
                <a:cs typeface="Arial" panose="020B0604020202020204" pitchFamily="34" charset="0"/>
              </a:rPr>
              <a:t>] for </a:t>
            </a:r>
            <a:r>
              <a:rPr lang="en-US" sz="1600" dirty="0">
                <a:latin typeface="Arial" panose="020B0604020202020204" pitchFamily="34" charset="0"/>
                <a:cs typeface="Arial" panose="020B0604020202020204" pitchFamily="34" charset="0"/>
              </a:rPr>
              <a:t>complimentary registration to the webinars.</a:t>
            </a:r>
          </a:p>
        </p:txBody>
      </p:sp>
    </p:spTree>
    <p:extLst>
      <p:ext uri="{BB962C8B-B14F-4D97-AF65-F5344CB8AC3E}">
        <p14:creationId xmlns:p14="http://schemas.microsoft.com/office/powerpoint/2010/main" val="29358730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4214</TotalTime>
  <Words>36</Words>
  <Application>Microsoft Office PowerPoint</Application>
  <PresentationFormat>Custom</PresentationFormat>
  <Paragraphs>4</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Franklin Gothic Book</vt:lpstr>
      <vt:lpstr>Franklin Gothic Demi</vt:lpstr>
      <vt:lpstr>FranklinGothic URW</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Peggi Guenter</dc:creator>
  <cp:lastModifiedBy>Valerie Bloom</cp:lastModifiedBy>
  <cp:revision>373</cp:revision>
  <cp:lastPrinted>2022-05-25T17:52:14Z</cp:lastPrinted>
  <dcterms:created xsi:type="dcterms:W3CDTF">2018-06-04T15:56:44Z</dcterms:created>
  <dcterms:modified xsi:type="dcterms:W3CDTF">2023-07-05T22:15:14Z</dcterms:modified>
</cp:coreProperties>
</file>